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y="5143500" cx="9144000"/>
  <p:notesSz cx="6858000" cy="9144000"/>
  <p:embeddedFontLst>
    <p:embeddedFont>
      <p:font typeface="Proxima Nova"/>
      <p:regular r:id="rId21"/>
      <p:bold r:id="rId22"/>
      <p:italic r:id="rId23"/>
      <p:boldItalic r:id="rId24"/>
    </p:embeddedFont>
    <p:embeddedFont>
      <p:font typeface="Roboto"/>
      <p:regular r:id="rId25"/>
      <p:bold r:id="rId26"/>
      <p:italic r:id="rId27"/>
      <p:boldItalic r:id="rId2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font" Target="fonts/ProximaNova-bold.fntdata"/><Relationship Id="rId21" Type="http://schemas.openxmlformats.org/officeDocument/2006/relationships/font" Target="fonts/ProximaNova-regular.fntdata"/><Relationship Id="rId24" Type="http://schemas.openxmlformats.org/officeDocument/2006/relationships/font" Target="fonts/ProximaNova-boldItalic.fntdata"/><Relationship Id="rId23" Type="http://schemas.openxmlformats.org/officeDocument/2006/relationships/font" Target="fonts/ProximaNova-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oboto-bold.fntdata"/><Relationship Id="rId25" Type="http://schemas.openxmlformats.org/officeDocument/2006/relationships/font" Target="fonts/Roboto-regular.fntdata"/><Relationship Id="rId28" Type="http://schemas.openxmlformats.org/officeDocument/2006/relationships/font" Target="fonts/Roboto-boldItalic.fntdata"/><Relationship Id="rId27" Type="http://schemas.openxmlformats.org/officeDocument/2006/relationships/font" Target="fonts/Roboto-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US">
                <a:solidFill>
                  <a:schemeClr val="dk1"/>
                </a:solidFill>
              </a:rPr>
              <a:t> This presentation outlines the modernization of a legacy risk evaluation workflow using an AI-first architecture. The system originally lived inside an aging .NET MVC stack, which struggled with large survey payloads and multi-domain analyses. We redesigned it to be faster, modular, more maintainable, and aligned with modern operational patterns.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US">
                <a:solidFill>
                  <a:schemeClr val="dk1"/>
                </a:solidFill>
              </a:rPr>
              <a:t>The new solution uses n8n as the orchestration engine, OpenAI agents for domain-specific analysis, and SQL Server as the durable storage layer. The goal was not to replace the existing application, but to expand its capabilities with a scalable and reliable AI-powered backend.</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US">
                <a:solidFill>
                  <a:schemeClr val="dk1"/>
                </a:solidFill>
              </a:rPr>
              <a:t>What you’ll see today is both a technical transformation and an operational evolution. The system is now capable of handling multi-domain risk evaluations in parallel, without blocking users or overloading the legacy application.</a:t>
            </a:r>
            <a:endParaRPr>
              <a:solidFill>
                <a:schemeClr val="dk1"/>
              </a:solidFill>
            </a:endParaRPr>
          </a:p>
          <a:p>
            <a:pPr indent="0" lvl="0" marL="0" rtl="0" algn="l">
              <a:spcBef>
                <a:spcPts val="120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
        <p:nvSpPr>
          <p:cNvPr id="67" name="Google Shape;67;p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10: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p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17: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p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18: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p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19: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p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20: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p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2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US">
                <a:solidFill>
                  <a:schemeClr val="dk1"/>
                </a:solidFill>
              </a:rPr>
              <a:t> At the highest level, we had a workflow that was functionally correct but operationally fragile. The legacy MVC application was never intended to run heavy analytical workloads, especially not ones involving 100+ survey questions that needed AI evaluation.</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US">
                <a:solidFill>
                  <a:schemeClr val="dk1"/>
                </a:solidFill>
              </a:rPr>
              <a:t>Our modernization approach centered on decoupling analytics from user interactions. The MVC app now simply hands off data to n8n, which performs the analysis asynchronously through multiple smaller AI calls. This means users get fast responses while heavy lifting happens in the background.</a:t>
            </a:r>
            <a:endParaRPr>
              <a:solidFill>
                <a:schemeClr val="dk1"/>
              </a:solidFill>
            </a:endParaRPr>
          </a:p>
          <a:p>
            <a:pPr indent="0" lvl="0" marL="0" rtl="0" algn="l">
              <a:lnSpc>
                <a:spcPct val="115000"/>
              </a:lnSpc>
              <a:spcBef>
                <a:spcPts val="1200"/>
              </a:spcBef>
              <a:spcAft>
                <a:spcPts val="1200"/>
              </a:spcAft>
              <a:buClr>
                <a:schemeClr val="dk1"/>
              </a:buClr>
              <a:buSzPts val="1100"/>
              <a:buFont typeface="Arial"/>
              <a:buNone/>
            </a:pPr>
            <a:r>
              <a:rPr lang="en-US">
                <a:solidFill>
                  <a:schemeClr val="dk1"/>
                </a:solidFill>
              </a:rPr>
              <a:t>The result is a solution that preserves the investment in the existing system while enhancing it with a robust, scalable AI evaluation engine that operates independently.</a:t>
            </a:r>
            <a:endParaRPr/>
          </a:p>
        </p:txBody>
      </p:sp>
      <p:sp>
        <p:nvSpPr>
          <p:cNvPr id="86" name="Google Shape;86;p2: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US">
                <a:solidFill>
                  <a:schemeClr val="dk1"/>
                </a:solidFill>
              </a:rPr>
              <a:t> We began by mapping the problem from first principles. A 100-question survey spanning eight to ten risk domains creates a combinatorial burden when processed in one long synchronous operation. The legacy code read everything at once, tried to reason about it in a single pass, and returned results only when all work was complete.</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US">
                <a:solidFill>
                  <a:schemeClr val="dk1"/>
                </a:solidFill>
              </a:rPr>
              <a:t>The architecture forced everything into a “big batch” model, which AI models cannot reliably handle due to token constraints and timeout limits. A single prompt containing all domains produces unpredictable responses and frequent failures.</a:t>
            </a:r>
            <a:endParaRPr>
              <a:solidFill>
                <a:schemeClr val="dk1"/>
              </a:solidFill>
            </a:endParaRPr>
          </a:p>
          <a:p>
            <a:pPr indent="0" lvl="0" marL="0" rtl="0" algn="l">
              <a:lnSpc>
                <a:spcPct val="115000"/>
              </a:lnSpc>
              <a:spcBef>
                <a:spcPts val="1200"/>
              </a:spcBef>
              <a:spcAft>
                <a:spcPts val="1200"/>
              </a:spcAft>
              <a:buClr>
                <a:schemeClr val="dk1"/>
              </a:buClr>
              <a:buSzPts val="1100"/>
              <a:buFont typeface="Arial"/>
              <a:buNone/>
            </a:pPr>
            <a:r>
              <a:rPr lang="en-US">
                <a:solidFill>
                  <a:schemeClr val="dk1"/>
                </a:solidFill>
              </a:rPr>
              <a:t>On top of that, the system tied analysis directly to user request cycles. Any delay, timeout, or exception manifested as a user-facing error. This was not sustainable.</a:t>
            </a:r>
            <a:endParaRPr>
              <a:solidFill>
                <a:schemeClr val="dk1"/>
              </a:solidFill>
            </a:endParaRPr>
          </a:p>
        </p:txBody>
      </p:sp>
      <p:sp>
        <p:nvSpPr>
          <p:cNvPr id="126" name="Google Shape;126;p3: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US">
                <a:solidFill>
                  <a:schemeClr val="dk1"/>
                </a:solidFill>
              </a:rPr>
              <a:t> The legacy environment used .NET 3.5—stable, but without the async patterns or background processing tools available in newer frameworks. Any heavy operation performed within a controller caused delays, timeouts, or outright failures.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US">
                <a:solidFill>
                  <a:schemeClr val="dk1"/>
                </a:solidFill>
              </a:rPr>
              <a:t>Additionally, the system wrote directly to SQL Server from the same request cycle. That meant any long-running operation could block the entire chain—controller, ORM, SQL session, or all of the above. This made the system brittle and complex to maintain.</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US">
                <a:solidFill>
                  <a:schemeClr val="dk1"/>
                </a:solidFill>
              </a:rPr>
              <a:t>These constraints pushed us toward an architectural separation rather than patching the existing code. The new architecture uses MVC only for request initiation and for displaying results, while n8n handles orchestration and AI analysis.</a:t>
            </a:r>
            <a:endParaRPr>
              <a:solidFill>
                <a:schemeClr val="dk1"/>
              </a:solidFill>
            </a:endParaRPr>
          </a:p>
          <a:p>
            <a:pPr indent="0" lvl="0" marL="0" rtl="0" algn="l">
              <a:spcBef>
                <a:spcPts val="1200"/>
              </a:spcBef>
              <a:spcAft>
                <a:spcPts val="0"/>
              </a:spcAft>
              <a:buNone/>
            </a:pPr>
            <a:r>
              <a:t/>
            </a:r>
            <a:endParaRPr/>
          </a:p>
        </p:txBody>
      </p:sp>
      <p:sp>
        <p:nvSpPr>
          <p:cNvPr id="145" name="Google Shape;145;p4: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US">
                <a:solidFill>
                  <a:schemeClr val="dk1"/>
                </a:solidFill>
              </a:rPr>
              <a:t> We defined our goals with operational stability and minimal invasive change in mind. The legacy MVC system remains intact, with a very small enhancement: a call to n8n via webhook. Everything else—the logic, the analysis, and the data storage—lives externally.</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US">
                <a:solidFill>
                  <a:schemeClr val="dk1"/>
                </a:solidFill>
              </a:rPr>
              <a:t>Reliability drove most decisions. Splitting processing into discrete domain-specific AI calls was essential, as was schema enforcement. The system must always produce valid JSON, even if domain inputs vary.</a:t>
            </a:r>
            <a:endParaRPr>
              <a:solidFill>
                <a:schemeClr val="dk1"/>
              </a:solidFill>
            </a:endParaRPr>
          </a:p>
          <a:p>
            <a:pPr indent="0" lvl="0" marL="0" rtl="0" algn="l">
              <a:lnSpc>
                <a:spcPct val="115000"/>
              </a:lnSpc>
              <a:spcBef>
                <a:spcPts val="1200"/>
              </a:spcBef>
              <a:spcAft>
                <a:spcPts val="1200"/>
              </a:spcAft>
              <a:buClr>
                <a:schemeClr val="dk1"/>
              </a:buClr>
              <a:buSzPts val="1100"/>
              <a:buFont typeface="Arial"/>
              <a:buNone/>
            </a:pPr>
            <a:r>
              <a:rPr lang="en-US">
                <a:solidFill>
                  <a:schemeClr val="dk1"/>
                </a:solidFill>
              </a:rPr>
              <a:t>Finally, we wanted a platform that was easy for a team to operate. n8n provides a visual, auditable workflow with logs, retries, and maintainable nodes.</a:t>
            </a:r>
            <a:endParaRPr/>
          </a:p>
        </p:txBody>
      </p:sp>
      <p:sp>
        <p:nvSpPr>
          <p:cNvPr id="164" name="Google Shape;164;p5: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US">
                <a:solidFill>
                  <a:schemeClr val="dk1"/>
                </a:solidFill>
              </a:rPr>
              <a:t> AI isn’t magic—it needs structure to perform well. We embraced a philosophy that AI should be used surgically rather than holistically. Each domain—Fire, Flood, Wildfire, Security, Continuity—gets its own prompt, its own input, and its own evaluation.</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US">
                <a:solidFill>
                  <a:schemeClr val="dk1"/>
                </a:solidFill>
              </a:rPr>
              <a:t>This dramatically reduces complexity. When AI only analyzes a slice of the data, its reasoning becomes clearer, more reliable, and easier to validate. We avoid hallucinations, reduce costs, and gain traceability.</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US">
                <a:solidFill>
                  <a:schemeClr val="dk1"/>
                </a:solidFill>
              </a:rPr>
              <a:t>Using n8n as the orchestration layer gives us control over sequencing, batching, retries, and schema validation. The AI becomes a component inside a well-defined pipeline rather than a black box.</a:t>
            </a:r>
            <a:endParaRPr>
              <a:solidFill>
                <a:schemeClr val="dk1"/>
              </a:solidFill>
            </a:endParaRPr>
          </a:p>
          <a:p>
            <a:pPr indent="0" lvl="0" marL="0" rtl="0" algn="l">
              <a:spcBef>
                <a:spcPts val="1200"/>
              </a:spcBef>
              <a:spcAft>
                <a:spcPts val="0"/>
              </a:spcAft>
              <a:buNone/>
            </a:pPr>
            <a:r>
              <a:t/>
            </a:r>
            <a:endParaRPr/>
          </a:p>
        </p:txBody>
      </p:sp>
      <p:sp>
        <p:nvSpPr>
          <p:cNvPr id="183" name="Google Shape;183;p6: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US">
                <a:solidFill>
                  <a:schemeClr val="dk1"/>
                </a:solidFill>
              </a:rPr>
              <a:t> The high-level flow is straightforward once decoupled. MVC posts raw survey JSON to n8n. n8n cleans it, organizes it, and then uses a “Loop Over Items” node to iterate through the domain sets. Each iteration sends a small prompt to an OpenAI Agent.</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US">
                <a:solidFill>
                  <a:schemeClr val="dk1"/>
                </a:solidFill>
              </a:rPr>
              <a:t>After all domains are processed, n8n merges them into a structured risk assessment that includes property summary, domain reports, and overall risk scoring. SQL writes happen in a secondary workflow to keep the primary pipeline fast.</a:t>
            </a:r>
            <a:endParaRPr>
              <a:solidFill>
                <a:schemeClr val="dk1"/>
              </a:solidFill>
            </a:endParaRPr>
          </a:p>
          <a:p>
            <a:pPr indent="0" lvl="0" marL="0" rtl="0" algn="l">
              <a:lnSpc>
                <a:spcPct val="115000"/>
              </a:lnSpc>
              <a:spcBef>
                <a:spcPts val="1200"/>
              </a:spcBef>
              <a:spcAft>
                <a:spcPts val="1200"/>
              </a:spcAft>
              <a:buClr>
                <a:schemeClr val="dk1"/>
              </a:buClr>
              <a:buSzPts val="1100"/>
              <a:buFont typeface="Arial"/>
              <a:buNone/>
            </a:pPr>
            <a:r>
              <a:rPr lang="en-US">
                <a:solidFill>
                  <a:schemeClr val="dk1"/>
                </a:solidFill>
              </a:rPr>
              <a:t>MVC simply displays the returned JSON. This keeps the UI simple while the backend handles complexity.</a:t>
            </a:r>
            <a:endParaRPr/>
          </a:p>
        </p:txBody>
      </p:sp>
      <p:sp>
        <p:nvSpPr>
          <p:cNvPr id="223" name="Google Shape;223;p7: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8: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9: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TITLE_AND_BODY_1">
    <p:spTree>
      <p:nvGrpSpPr>
        <p:cNvPr id="9" name="Shape 9"/>
        <p:cNvGrpSpPr/>
        <p:nvPr/>
      </p:nvGrpSpPr>
      <p:grpSpPr>
        <a:xfrm>
          <a:off x="0" y="0"/>
          <a:ext cx="0" cy="0"/>
          <a:chOff x="0" y="0"/>
          <a:chExt cx="0" cy="0"/>
        </a:xfrm>
      </p:grpSpPr>
      <p:sp>
        <p:nvSpPr>
          <p:cNvPr id="10" name="Google Shape;10;p2"/>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 name="Google Shape;11;p2"/>
          <p:cNvSpPr txBox="1"/>
          <p:nvPr>
            <p:ph type="title"/>
          </p:nvPr>
        </p:nvSpPr>
        <p:spPr>
          <a:xfrm>
            <a:off x="311700" y="0"/>
            <a:ext cx="8520600" cy="712925"/>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2200"/>
              <a:buNone/>
              <a:defRPr sz="22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2" name="Google Shape;12;p2"/>
          <p:cNvSpPr txBox="1"/>
          <p:nvPr>
            <p:ph idx="1" type="body"/>
          </p:nvPr>
        </p:nvSpPr>
        <p:spPr>
          <a:xfrm>
            <a:off x="311700" y="1194734"/>
            <a:ext cx="8520600" cy="3850965"/>
          </a:xfrm>
          <a:prstGeom prst="rect">
            <a:avLst/>
          </a:prstGeom>
          <a:noFill/>
          <a:ln>
            <a:noFill/>
          </a:ln>
        </p:spPr>
        <p:txBody>
          <a:bodyPr anchorCtr="0" anchor="t" bIns="91425" lIns="91425" spcFirstLastPara="1" rIns="91425" wrap="square" tIns="91425">
            <a:normAutofit/>
          </a:bodyPr>
          <a:lstStyle>
            <a:lvl1pPr indent="-330200" lvl="0" marL="457200" algn="l">
              <a:lnSpc>
                <a:spcPct val="115000"/>
              </a:lnSpc>
              <a:spcBef>
                <a:spcPts val="0"/>
              </a:spcBef>
              <a:spcAft>
                <a:spcPts val="0"/>
              </a:spcAft>
              <a:buSzPts val="1600"/>
              <a:buChar char="●"/>
              <a:defRPr sz="1600"/>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13" name="Google Shape;13;p2"/>
          <p:cNvSpPr txBox="1"/>
          <p:nvPr>
            <p:ph idx="12" type="sldNum"/>
          </p:nvPr>
        </p:nvSpPr>
        <p:spPr>
          <a:xfrm>
            <a:off x="8832297" y="4863993"/>
            <a:ext cx="311411" cy="192824"/>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4"/>
                </a:solidFill>
                <a:latin typeface="Proxima Nova"/>
                <a:ea typeface="Proxima Nova"/>
                <a:cs typeface="Proxima Nova"/>
                <a:sym typeface="Proxima Nov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4"/>
                </a:solidFill>
                <a:latin typeface="Proxima Nova"/>
                <a:ea typeface="Proxima Nova"/>
                <a:cs typeface="Proxima Nova"/>
                <a:sym typeface="Proxima Nov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4"/>
                </a:solidFill>
                <a:latin typeface="Proxima Nova"/>
                <a:ea typeface="Proxima Nova"/>
                <a:cs typeface="Proxima Nova"/>
                <a:sym typeface="Proxima Nov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4"/>
                </a:solidFill>
                <a:latin typeface="Proxima Nova"/>
                <a:ea typeface="Proxima Nova"/>
                <a:cs typeface="Proxima Nova"/>
                <a:sym typeface="Proxima Nov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4"/>
                </a:solidFill>
                <a:latin typeface="Proxima Nova"/>
                <a:ea typeface="Proxima Nova"/>
                <a:cs typeface="Proxima Nova"/>
                <a:sym typeface="Proxima Nov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4"/>
                </a:solidFill>
                <a:latin typeface="Proxima Nova"/>
                <a:ea typeface="Proxima Nova"/>
                <a:cs typeface="Proxima Nova"/>
                <a:sym typeface="Proxima Nov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4"/>
                </a:solidFill>
                <a:latin typeface="Proxima Nova"/>
                <a:ea typeface="Proxima Nova"/>
                <a:cs typeface="Proxima Nova"/>
                <a:sym typeface="Proxima Nov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4"/>
                </a:solidFill>
                <a:latin typeface="Proxima Nova"/>
                <a:ea typeface="Proxima Nova"/>
                <a:cs typeface="Proxima Nova"/>
                <a:sym typeface="Proxima Nov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4"/>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US"/>
              <a:t>‹#›</a:t>
            </a:fld>
            <a:endParaRPr/>
          </a:p>
        </p:txBody>
      </p:sp>
      <p:sp>
        <p:nvSpPr>
          <p:cNvPr id="14" name="Google Shape;14;p2"/>
          <p:cNvSpPr txBox="1"/>
          <p:nvPr>
            <p:ph idx="2" type="subTitle"/>
          </p:nvPr>
        </p:nvSpPr>
        <p:spPr>
          <a:xfrm>
            <a:off x="311699" y="712926"/>
            <a:ext cx="8520599" cy="481810"/>
          </a:xfrm>
          <a:prstGeom prst="rect">
            <a:avLst/>
          </a:prstGeom>
          <a:noFill/>
          <a:ln>
            <a:noFill/>
          </a:ln>
        </p:spPr>
        <p:txBody>
          <a:bodyPr anchorCtr="0" anchor="t" bIns="91425" lIns="91425" spcFirstLastPara="1" rIns="91425" wrap="square" tIns="0">
            <a:normAutofit/>
          </a:bodyPr>
          <a:lstStyle>
            <a:lvl1pPr lvl="0" algn="l">
              <a:lnSpc>
                <a:spcPct val="100000"/>
              </a:lnSpc>
              <a:spcBef>
                <a:spcPts val="0"/>
              </a:spcBef>
              <a:spcAft>
                <a:spcPts val="0"/>
              </a:spcAft>
              <a:buSzPts val="1800"/>
              <a:buNone/>
              <a:defRPr sz="16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5" name="Shape 55"/>
        <p:cNvGrpSpPr/>
        <p:nvPr/>
      </p:nvGrpSpPr>
      <p:grpSpPr>
        <a:xfrm>
          <a:off x="0" y="0"/>
          <a:ext cx="0" cy="0"/>
          <a:chOff x="0" y="0"/>
          <a:chExt cx="0" cy="0"/>
        </a:xfrm>
      </p:grpSpPr>
      <p:sp>
        <p:nvSpPr>
          <p:cNvPr id="56" name="Google Shape;56;p11"/>
          <p:cNvSpPr txBox="1"/>
          <p:nvPr>
            <p:ph idx="1" type="body"/>
          </p:nvPr>
        </p:nvSpPr>
        <p:spPr>
          <a:xfrm>
            <a:off x="311700" y="4236825"/>
            <a:ext cx="5998800" cy="5988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2100"/>
              <a:buNone/>
              <a:defRPr sz="2100"/>
            </a:lvl1pPr>
          </a:lstStyle>
          <a:p/>
        </p:txBody>
      </p:sp>
      <p:sp>
        <p:nvSpPr>
          <p:cNvPr id="57" name="Google Shape;57;p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8" name="Shape 58"/>
        <p:cNvGrpSpPr/>
        <p:nvPr/>
      </p:nvGrpSpPr>
      <p:grpSpPr>
        <a:xfrm>
          <a:off x="0" y="0"/>
          <a:ext cx="0" cy="0"/>
          <a:chOff x="0" y="0"/>
          <a:chExt cx="0" cy="0"/>
        </a:xfrm>
      </p:grpSpPr>
      <p:sp>
        <p:nvSpPr>
          <p:cNvPr id="59" name="Google Shape;59;p12"/>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 name="Google Shape;60;p12"/>
          <p:cNvSpPr txBox="1"/>
          <p:nvPr>
            <p:ph hasCustomPrompt="1" type="title"/>
          </p:nvPr>
        </p:nvSpPr>
        <p:spPr>
          <a:xfrm>
            <a:off x="311700" y="991475"/>
            <a:ext cx="8520600" cy="19179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14000"/>
              <a:buNone/>
              <a:defRPr b="1" sz="14000"/>
            </a:lvl1pPr>
            <a:lvl2pPr lvl="1" algn="ctr">
              <a:lnSpc>
                <a:spcPct val="100000"/>
              </a:lnSpc>
              <a:spcBef>
                <a:spcPts val="0"/>
              </a:spcBef>
              <a:spcAft>
                <a:spcPts val="0"/>
              </a:spcAft>
              <a:buSzPts val="14000"/>
              <a:buNone/>
              <a:defRPr b="1" sz="14000"/>
            </a:lvl2pPr>
            <a:lvl3pPr lvl="2" algn="ctr">
              <a:lnSpc>
                <a:spcPct val="100000"/>
              </a:lnSpc>
              <a:spcBef>
                <a:spcPts val="0"/>
              </a:spcBef>
              <a:spcAft>
                <a:spcPts val="0"/>
              </a:spcAft>
              <a:buSzPts val="14000"/>
              <a:buNone/>
              <a:defRPr b="1" sz="14000"/>
            </a:lvl3pPr>
            <a:lvl4pPr lvl="3" algn="ctr">
              <a:lnSpc>
                <a:spcPct val="100000"/>
              </a:lnSpc>
              <a:spcBef>
                <a:spcPts val="0"/>
              </a:spcBef>
              <a:spcAft>
                <a:spcPts val="0"/>
              </a:spcAft>
              <a:buSzPts val="14000"/>
              <a:buNone/>
              <a:defRPr b="1" sz="14000"/>
            </a:lvl4pPr>
            <a:lvl5pPr lvl="4" algn="ctr">
              <a:lnSpc>
                <a:spcPct val="100000"/>
              </a:lnSpc>
              <a:spcBef>
                <a:spcPts val="0"/>
              </a:spcBef>
              <a:spcAft>
                <a:spcPts val="0"/>
              </a:spcAft>
              <a:buSzPts val="14000"/>
              <a:buNone/>
              <a:defRPr b="1" sz="14000"/>
            </a:lvl5pPr>
            <a:lvl6pPr lvl="5" algn="ctr">
              <a:lnSpc>
                <a:spcPct val="100000"/>
              </a:lnSpc>
              <a:spcBef>
                <a:spcPts val="0"/>
              </a:spcBef>
              <a:spcAft>
                <a:spcPts val="0"/>
              </a:spcAft>
              <a:buSzPts val="14000"/>
              <a:buNone/>
              <a:defRPr b="1" sz="14000"/>
            </a:lvl6pPr>
            <a:lvl7pPr lvl="6" algn="ctr">
              <a:lnSpc>
                <a:spcPct val="100000"/>
              </a:lnSpc>
              <a:spcBef>
                <a:spcPts val="0"/>
              </a:spcBef>
              <a:spcAft>
                <a:spcPts val="0"/>
              </a:spcAft>
              <a:buSzPts val="14000"/>
              <a:buNone/>
              <a:defRPr b="1" sz="14000"/>
            </a:lvl7pPr>
            <a:lvl8pPr lvl="7" algn="ctr">
              <a:lnSpc>
                <a:spcPct val="100000"/>
              </a:lnSpc>
              <a:spcBef>
                <a:spcPts val="0"/>
              </a:spcBef>
              <a:spcAft>
                <a:spcPts val="0"/>
              </a:spcAft>
              <a:buSzPts val="14000"/>
              <a:buNone/>
              <a:defRPr b="1" sz="14000"/>
            </a:lvl8pPr>
            <a:lvl9pPr lvl="8" algn="ctr">
              <a:lnSpc>
                <a:spcPct val="100000"/>
              </a:lnSpc>
              <a:spcBef>
                <a:spcPts val="0"/>
              </a:spcBef>
              <a:spcAft>
                <a:spcPts val="0"/>
              </a:spcAft>
              <a:buSzPts val="14000"/>
              <a:buNone/>
              <a:defRPr b="1" sz="14000"/>
            </a:lvl9pPr>
          </a:lstStyle>
          <a:p>
            <a:r>
              <a:t>xx%</a:t>
            </a:r>
          </a:p>
        </p:txBody>
      </p:sp>
      <p:sp>
        <p:nvSpPr>
          <p:cNvPr id="61" name="Google Shape;61;p12"/>
          <p:cNvSpPr txBox="1"/>
          <p:nvPr>
            <p:ph idx="1" type="body"/>
          </p:nvPr>
        </p:nvSpPr>
        <p:spPr>
          <a:xfrm>
            <a:off x="311700" y="3071300"/>
            <a:ext cx="8520600" cy="901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62" name="Google Shape;62;p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3" name="Shape 63"/>
        <p:cNvGrpSpPr/>
        <p:nvPr/>
      </p:nvGrpSpPr>
      <p:grpSpPr>
        <a:xfrm>
          <a:off x="0" y="0"/>
          <a:ext cx="0" cy="0"/>
          <a:chOff x="0" y="0"/>
          <a:chExt cx="0" cy="0"/>
        </a:xfrm>
      </p:grpSpPr>
      <p:sp>
        <p:nvSpPr>
          <p:cNvPr id="64" name="Google Shape;64;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15" name="Shape 15"/>
        <p:cNvGrpSpPr/>
        <p:nvPr/>
      </p:nvGrpSpPr>
      <p:grpSpPr>
        <a:xfrm>
          <a:off x="0" y="0"/>
          <a:ext cx="0" cy="0"/>
          <a:chOff x="0" y="0"/>
          <a:chExt cx="0" cy="0"/>
        </a:xfrm>
      </p:grpSpPr>
      <p:cxnSp>
        <p:nvCxnSpPr>
          <p:cNvPr id="16" name="Google Shape;16;p3"/>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17" name="Google Shape;17;p3"/>
          <p:cNvSpPr txBox="1"/>
          <p:nvPr>
            <p:ph type="ctrTitle"/>
          </p:nvPr>
        </p:nvSpPr>
        <p:spPr>
          <a:xfrm>
            <a:off x="510450" y="1257300"/>
            <a:ext cx="8123100" cy="15885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Clr>
                <a:schemeClr val="lt1"/>
              </a:buClr>
              <a:buSzPts val="4800"/>
              <a:buNone/>
              <a:defRPr sz="4800">
                <a:solidFill>
                  <a:schemeClr val="lt1"/>
                </a:solidFill>
              </a:defRPr>
            </a:lvl1pPr>
            <a:lvl2pPr lvl="1" algn="l">
              <a:lnSpc>
                <a:spcPct val="100000"/>
              </a:lnSpc>
              <a:spcBef>
                <a:spcPts val="0"/>
              </a:spcBef>
              <a:spcAft>
                <a:spcPts val="0"/>
              </a:spcAft>
              <a:buClr>
                <a:schemeClr val="lt1"/>
              </a:buClr>
              <a:buSzPts val="4800"/>
              <a:buNone/>
              <a:defRPr sz="4800">
                <a:solidFill>
                  <a:schemeClr val="lt1"/>
                </a:solidFill>
              </a:defRPr>
            </a:lvl2pPr>
            <a:lvl3pPr lvl="2" algn="l">
              <a:lnSpc>
                <a:spcPct val="100000"/>
              </a:lnSpc>
              <a:spcBef>
                <a:spcPts val="0"/>
              </a:spcBef>
              <a:spcAft>
                <a:spcPts val="0"/>
              </a:spcAft>
              <a:buClr>
                <a:schemeClr val="lt1"/>
              </a:buClr>
              <a:buSzPts val="4800"/>
              <a:buNone/>
              <a:defRPr sz="4800">
                <a:solidFill>
                  <a:schemeClr val="lt1"/>
                </a:solidFill>
              </a:defRPr>
            </a:lvl3pPr>
            <a:lvl4pPr lvl="3" algn="l">
              <a:lnSpc>
                <a:spcPct val="100000"/>
              </a:lnSpc>
              <a:spcBef>
                <a:spcPts val="0"/>
              </a:spcBef>
              <a:spcAft>
                <a:spcPts val="0"/>
              </a:spcAft>
              <a:buClr>
                <a:schemeClr val="lt1"/>
              </a:buClr>
              <a:buSzPts val="4800"/>
              <a:buNone/>
              <a:defRPr sz="4800">
                <a:solidFill>
                  <a:schemeClr val="lt1"/>
                </a:solidFill>
              </a:defRPr>
            </a:lvl4pPr>
            <a:lvl5pPr lvl="4" algn="l">
              <a:lnSpc>
                <a:spcPct val="100000"/>
              </a:lnSpc>
              <a:spcBef>
                <a:spcPts val="0"/>
              </a:spcBef>
              <a:spcAft>
                <a:spcPts val="0"/>
              </a:spcAft>
              <a:buClr>
                <a:schemeClr val="lt1"/>
              </a:buClr>
              <a:buSzPts val="4800"/>
              <a:buNone/>
              <a:defRPr sz="4800">
                <a:solidFill>
                  <a:schemeClr val="lt1"/>
                </a:solidFill>
              </a:defRPr>
            </a:lvl5pPr>
            <a:lvl6pPr lvl="5" algn="l">
              <a:lnSpc>
                <a:spcPct val="100000"/>
              </a:lnSpc>
              <a:spcBef>
                <a:spcPts val="0"/>
              </a:spcBef>
              <a:spcAft>
                <a:spcPts val="0"/>
              </a:spcAft>
              <a:buClr>
                <a:schemeClr val="lt1"/>
              </a:buClr>
              <a:buSzPts val="4800"/>
              <a:buNone/>
              <a:defRPr sz="4800">
                <a:solidFill>
                  <a:schemeClr val="lt1"/>
                </a:solidFill>
              </a:defRPr>
            </a:lvl6pPr>
            <a:lvl7pPr lvl="6" algn="l">
              <a:lnSpc>
                <a:spcPct val="100000"/>
              </a:lnSpc>
              <a:spcBef>
                <a:spcPts val="0"/>
              </a:spcBef>
              <a:spcAft>
                <a:spcPts val="0"/>
              </a:spcAft>
              <a:buClr>
                <a:schemeClr val="lt1"/>
              </a:buClr>
              <a:buSzPts val="4800"/>
              <a:buNone/>
              <a:defRPr sz="4800">
                <a:solidFill>
                  <a:schemeClr val="lt1"/>
                </a:solidFill>
              </a:defRPr>
            </a:lvl7pPr>
            <a:lvl8pPr lvl="7" algn="l">
              <a:lnSpc>
                <a:spcPct val="100000"/>
              </a:lnSpc>
              <a:spcBef>
                <a:spcPts val="0"/>
              </a:spcBef>
              <a:spcAft>
                <a:spcPts val="0"/>
              </a:spcAft>
              <a:buClr>
                <a:schemeClr val="lt1"/>
              </a:buClr>
              <a:buSzPts val="4800"/>
              <a:buNone/>
              <a:defRPr sz="4800">
                <a:solidFill>
                  <a:schemeClr val="lt1"/>
                </a:solidFill>
              </a:defRPr>
            </a:lvl8pPr>
            <a:lvl9pPr lvl="8" algn="l">
              <a:lnSpc>
                <a:spcPct val="100000"/>
              </a:lnSpc>
              <a:spcBef>
                <a:spcPts val="0"/>
              </a:spcBef>
              <a:spcAft>
                <a:spcPts val="0"/>
              </a:spcAft>
              <a:buClr>
                <a:schemeClr val="lt1"/>
              </a:buClr>
              <a:buSzPts val="4800"/>
              <a:buNone/>
              <a:defRPr sz="4800">
                <a:solidFill>
                  <a:schemeClr val="lt1"/>
                </a:solidFill>
              </a:defRPr>
            </a:lvl9pPr>
          </a:lstStyle>
          <a:p/>
        </p:txBody>
      </p:sp>
      <p:sp>
        <p:nvSpPr>
          <p:cNvPr id="18" name="Google Shape;18;p3"/>
          <p:cNvSpPr txBox="1"/>
          <p:nvPr>
            <p:ph idx="1" type="subTitle"/>
          </p:nvPr>
        </p:nvSpPr>
        <p:spPr>
          <a:xfrm>
            <a:off x="510450" y="3182313"/>
            <a:ext cx="8123100" cy="6300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400"/>
              <a:buNone/>
              <a:defRPr sz="2400">
                <a:solidFill>
                  <a:schemeClr val="lt1"/>
                </a:solidFill>
              </a:defRPr>
            </a:lvl1pPr>
            <a:lvl2pPr lvl="1" algn="l">
              <a:lnSpc>
                <a:spcPct val="100000"/>
              </a:lnSpc>
              <a:spcBef>
                <a:spcPts val="0"/>
              </a:spcBef>
              <a:spcAft>
                <a:spcPts val="0"/>
              </a:spcAft>
              <a:buClr>
                <a:schemeClr val="lt1"/>
              </a:buClr>
              <a:buSzPts val="2400"/>
              <a:buNone/>
              <a:defRPr sz="2400">
                <a:solidFill>
                  <a:schemeClr val="lt1"/>
                </a:solidFill>
              </a:defRPr>
            </a:lvl2pPr>
            <a:lvl3pPr lvl="2" algn="l">
              <a:lnSpc>
                <a:spcPct val="100000"/>
              </a:lnSpc>
              <a:spcBef>
                <a:spcPts val="0"/>
              </a:spcBef>
              <a:spcAft>
                <a:spcPts val="0"/>
              </a:spcAft>
              <a:buClr>
                <a:schemeClr val="lt1"/>
              </a:buClr>
              <a:buSzPts val="2400"/>
              <a:buNone/>
              <a:defRPr sz="2400">
                <a:solidFill>
                  <a:schemeClr val="lt1"/>
                </a:solidFill>
              </a:defRPr>
            </a:lvl3pPr>
            <a:lvl4pPr lvl="3" algn="l">
              <a:lnSpc>
                <a:spcPct val="100000"/>
              </a:lnSpc>
              <a:spcBef>
                <a:spcPts val="0"/>
              </a:spcBef>
              <a:spcAft>
                <a:spcPts val="0"/>
              </a:spcAft>
              <a:buClr>
                <a:schemeClr val="lt1"/>
              </a:buClr>
              <a:buSzPts val="2400"/>
              <a:buNone/>
              <a:defRPr sz="2400">
                <a:solidFill>
                  <a:schemeClr val="lt1"/>
                </a:solidFill>
              </a:defRPr>
            </a:lvl4pPr>
            <a:lvl5pPr lvl="4" algn="l">
              <a:lnSpc>
                <a:spcPct val="100000"/>
              </a:lnSpc>
              <a:spcBef>
                <a:spcPts val="0"/>
              </a:spcBef>
              <a:spcAft>
                <a:spcPts val="0"/>
              </a:spcAft>
              <a:buClr>
                <a:schemeClr val="lt1"/>
              </a:buClr>
              <a:buSzPts val="2400"/>
              <a:buNone/>
              <a:defRPr sz="2400">
                <a:solidFill>
                  <a:schemeClr val="lt1"/>
                </a:solidFill>
              </a:defRPr>
            </a:lvl5pPr>
            <a:lvl6pPr lvl="5" algn="l">
              <a:lnSpc>
                <a:spcPct val="100000"/>
              </a:lnSpc>
              <a:spcBef>
                <a:spcPts val="0"/>
              </a:spcBef>
              <a:spcAft>
                <a:spcPts val="0"/>
              </a:spcAft>
              <a:buClr>
                <a:schemeClr val="lt1"/>
              </a:buClr>
              <a:buSzPts val="2400"/>
              <a:buNone/>
              <a:defRPr sz="2400">
                <a:solidFill>
                  <a:schemeClr val="lt1"/>
                </a:solidFill>
              </a:defRPr>
            </a:lvl6pPr>
            <a:lvl7pPr lvl="6" algn="l">
              <a:lnSpc>
                <a:spcPct val="100000"/>
              </a:lnSpc>
              <a:spcBef>
                <a:spcPts val="0"/>
              </a:spcBef>
              <a:spcAft>
                <a:spcPts val="0"/>
              </a:spcAft>
              <a:buClr>
                <a:schemeClr val="lt1"/>
              </a:buClr>
              <a:buSzPts val="2400"/>
              <a:buNone/>
              <a:defRPr sz="2400">
                <a:solidFill>
                  <a:schemeClr val="lt1"/>
                </a:solidFill>
              </a:defRPr>
            </a:lvl7pPr>
            <a:lvl8pPr lvl="7" algn="l">
              <a:lnSpc>
                <a:spcPct val="100000"/>
              </a:lnSpc>
              <a:spcBef>
                <a:spcPts val="0"/>
              </a:spcBef>
              <a:spcAft>
                <a:spcPts val="0"/>
              </a:spcAft>
              <a:buClr>
                <a:schemeClr val="lt1"/>
              </a:buClr>
              <a:buSzPts val="2400"/>
              <a:buNone/>
              <a:defRPr sz="2400">
                <a:solidFill>
                  <a:schemeClr val="lt1"/>
                </a:solidFill>
              </a:defRPr>
            </a:lvl8pPr>
            <a:lvl9pPr lvl="8" algn="l">
              <a:lnSpc>
                <a:spcPct val="100000"/>
              </a:lnSpc>
              <a:spcBef>
                <a:spcPts val="0"/>
              </a:spcBef>
              <a:spcAft>
                <a:spcPts val="0"/>
              </a:spcAft>
              <a:buClr>
                <a:schemeClr val="lt1"/>
              </a:buClr>
              <a:buSzPts val="2400"/>
              <a:buNone/>
              <a:defRPr sz="2400">
                <a:solidFill>
                  <a:schemeClr val="lt1"/>
                </a:solidFil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9" name="Shape 19"/>
        <p:cNvGrpSpPr/>
        <p:nvPr/>
      </p:nvGrpSpPr>
      <p:grpSpPr>
        <a:xfrm>
          <a:off x="0" y="0"/>
          <a:ext cx="0" cy="0"/>
          <a:chOff x="0" y="0"/>
          <a:chExt cx="0" cy="0"/>
        </a:xfrm>
      </p:grpSpPr>
      <p:cxnSp>
        <p:nvCxnSpPr>
          <p:cNvPr id="20" name="Google Shape;20;p4"/>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21" name="Google Shape;21;p4"/>
          <p:cNvSpPr txBox="1"/>
          <p:nvPr>
            <p:ph type="title"/>
          </p:nvPr>
        </p:nvSpPr>
        <p:spPr>
          <a:xfrm>
            <a:off x="510450" y="2057400"/>
            <a:ext cx="8123100" cy="7788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Clr>
                <a:schemeClr val="lt1"/>
              </a:buClr>
              <a:buSzPts val="3600"/>
              <a:buNone/>
              <a:defRPr sz="3600">
                <a:solidFill>
                  <a:schemeClr val="l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p:txBody>
      </p:sp>
      <p:sp>
        <p:nvSpPr>
          <p:cNvPr id="22" name="Google Shape;22;p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5"/>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 name="Google Shape;25;p5"/>
          <p:cNvSpPr txBox="1"/>
          <p:nvPr>
            <p:ph type="title"/>
          </p:nvPr>
        </p:nvSpPr>
        <p:spPr>
          <a:xfrm>
            <a:off x="311700" y="1402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200"/>
              <a:buNone/>
              <a:defRPr sz="22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6" name="Google Shape;26;p5"/>
          <p:cNvSpPr txBox="1"/>
          <p:nvPr>
            <p:ph idx="1" type="body"/>
          </p:nvPr>
        </p:nvSpPr>
        <p:spPr>
          <a:xfrm>
            <a:off x="311700" y="1304875"/>
            <a:ext cx="8520600" cy="3416400"/>
          </a:xfrm>
          <a:prstGeom prst="rect">
            <a:avLst/>
          </a:prstGeom>
          <a:noFill/>
          <a:ln>
            <a:noFill/>
          </a:ln>
        </p:spPr>
        <p:txBody>
          <a:bodyPr anchorCtr="0" anchor="t" bIns="91425" lIns="91425" spcFirstLastPara="1" rIns="91425" wrap="square" tIns="91425">
            <a:normAutofit/>
          </a:bodyPr>
          <a:lstStyle>
            <a:lvl1pPr indent="-330200" lvl="0" marL="457200" algn="l">
              <a:lnSpc>
                <a:spcPct val="115000"/>
              </a:lnSpc>
              <a:spcBef>
                <a:spcPts val="0"/>
              </a:spcBef>
              <a:spcAft>
                <a:spcPts val="0"/>
              </a:spcAft>
              <a:buSzPts val="1600"/>
              <a:buChar char="●"/>
              <a:defRPr sz="1600"/>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27" name="Google Shape;27;p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4"/>
                </a:solidFill>
                <a:latin typeface="Proxima Nova"/>
                <a:ea typeface="Proxima Nova"/>
                <a:cs typeface="Proxima Nova"/>
                <a:sym typeface="Proxima Nov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4"/>
                </a:solidFill>
                <a:latin typeface="Proxima Nova"/>
                <a:ea typeface="Proxima Nova"/>
                <a:cs typeface="Proxima Nova"/>
                <a:sym typeface="Proxima Nov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4"/>
                </a:solidFill>
                <a:latin typeface="Proxima Nova"/>
                <a:ea typeface="Proxima Nova"/>
                <a:cs typeface="Proxima Nova"/>
                <a:sym typeface="Proxima Nov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4"/>
                </a:solidFill>
                <a:latin typeface="Proxima Nova"/>
                <a:ea typeface="Proxima Nova"/>
                <a:cs typeface="Proxima Nova"/>
                <a:sym typeface="Proxima Nov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4"/>
                </a:solidFill>
                <a:latin typeface="Proxima Nova"/>
                <a:ea typeface="Proxima Nova"/>
                <a:cs typeface="Proxima Nova"/>
                <a:sym typeface="Proxima Nov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4"/>
                </a:solidFill>
                <a:latin typeface="Proxima Nova"/>
                <a:ea typeface="Proxima Nova"/>
                <a:cs typeface="Proxima Nova"/>
                <a:sym typeface="Proxima Nov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4"/>
                </a:solidFill>
                <a:latin typeface="Proxima Nova"/>
                <a:ea typeface="Proxima Nova"/>
                <a:cs typeface="Proxima Nova"/>
                <a:sym typeface="Proxima Nov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4"/>
                </a:solidFill>
                <a:latin typeface="Proxima Nova"/>
                <a:ea typeface="Proxima Nova"/>
                <a:cs typeface="Proxima Nova"/>
                <a:sym typeface="Proxima Nov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4"/>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US"/>
              <a:t>‹#›</a:t>
            </a:fld>
            <a:endParaRPr/>
          </a:p>
        </p:txBody>
      </p:sp>
      <p:sp>
        <p:nvSpPr>
          <p:cNvPr id="28" name="Google Shape;28;p5"/>
          <p:cNvSpPr txBox="1"/>
          <p:nvPr>
            <p:ph idx="2" type="subTitle"/>
          </p:nvPr>
        </p:nvSpPr>
        <p:spPr>
          <a:xfrm>
            <a:off x="387975" y="789025"/>
            <a:ext cx="8520600" cy="833100"/>
          </a:xfrm>
          <a:prstGeom prst="rect">
            <a:avLst/>
          </a:prstGeom>
          <a:noFill/>
          <a:ln>
            <a:noFill/>
          </a:ln>
        </p:spPr>
        <p:txBody>
          <a:bodyPr anchorCtr="0" anchor="t" bIns="91425" lIns="91425" spcFirstLastPara="1" rIns="91425" wrap="square" tIns="91425">
            <a:normAutofit/>
          </a:bodyPr>
          <a:lstStyle>
            <a:lvl1pPr lvl="0" algn="l">
              <a:lnSpc>
                <a:spcPct val="115000"/>
              </a:lnSpc>
              <a:spcBef>
                <a:spcPts val="0"/>
              </a:spcBef>
              <a:spcAft>
                <a:spcPts val="0"/>
              </a:spcAft>
              <a:buSzPts val="1500"/>
              <a:buNone/>
              <a:defRPr sz="1500"/>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9" name="Shape 29"/>
        <p:cNvGrpSpPr/>
        <p:nvPr/>
      </p:nvGrpSpPr>
      <p:grpSpPr>
        <a:xfrm>
          <a:off x="0" y="0"/>
          <a:ext cx="0" cy="0"/>
          <a:chOff x="0" y="0"/>
          <a:chExt cx="0" cy="0"/>
        </a:xfrm>
      </p:grpSpPr>
      <p:sp>
        <p:nvSpPr>
          <p:cNvPr id="30" name="Google Shape;30;p6"/>
          <p:cNvSpPr txBox="1"/>
          <p:nvPr>
            <p:ph type="title"/>
          </p:nvPr>
        </p:nvSpPr>
        <p:spPr>
          <a:xfrm>
            <a:off x="311700" y="1402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200"/>
              <a:buNone/>
              <a:defRPr sz="22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1" name="Google Shape;31;p6"/>
          <p:cNvSpPr txBox="1"/>
          <p:nvPr>
            <p:ph idx="1" type="body"/>
          </p:nvPr>
        </p:nvSpPr>
        <p:spPr>
          <a:xfrm>
            <a:off x="311700" y="13810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2" name="Google Shape;32;p6"/>
          <p:cNvSpPr txBox="1"/>
          <p:nvPr>
            <p:ph idx="2" type="body"/>
          </p:nvPr>
        </p:nvSpPr>
        <p:spPr>
          <a:xfrm>
            <a:off x="4832400" y="13048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3" name="Google Shape;33;p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4"/>
                </a:solidFill>
                <a:latin typeface="Proxima Nova"/>
                <a:ea typeface="Proxima Nova"/>
                <a:cs typeface="Proxima Nova"/>
                <a:sym typeface="Proxima Nov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4"/>
                </a:solidFill>
                <a:latin typeface="Proxima Nova"/>
                <a:ea typeface="Proxima Nova"/>
                <a:cs typeface="Proxima Nova"/>
                <a:sym typeface="Proxima Nov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4"/>
                </a:solidFill>
                <a:latin typeface="Proxima Nova"/>
                <a:ea typeface="Proxima Nova"/>
                <a:cs typeface="Proxima Nova"/>
                <a:sym typeface="Proxima Nov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4"/>
                </a:solidFill>
                <a:latin typeface="Proxima Nova"/>
                <a:ea typeface="Proxima Nova"/>
                <a:cs typeface="Proxima Nova"/>
                <a:sym typeface="Proxima Nov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4"/>
                </a:solidFill>
                <a:latin typeface="Proxima Nova"/>
                <a:ea typeface="Proxima Nova"/>
                <a:cs typeface="Proxima Nova"/>
                <a:sym typeface="Proxima Nov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4"/>
                </a:solidFill>
                <a:latin typeface="Proxima Nova"/>
                <a:ea typeface="Proxima Nova"/>
                <a:cs typeface="Proxima Nova"/>
                <a:sym typeface="Proxima Nov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4"/>
                </a:solidFill>
                <a:latin typeface="Proxima Nova"/>
                <a:ea typeface="Proxima Nova"/>
                <a:cs typeface="Proxima Nova"/>
                <a:sym typeface="Proxima Nov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4"/>
                </a:solidFill>
                <a:latin typeface="Proxima Nova"/>
                <a:ea typeface="Proxima Nova"/>
                <a:cs typeface="Proxima Nova"/>
                <a:sym typeface="Proxima Nov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4"/>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US"/>
              <a:t>‹#›</a:t>
            </a:fld>
            <a:endParaRPr/>
          </a:p>
        </p:txBody>
      </p:sp>
      <p:sp>
        <p:nvSpPr>
          <p:cNvPr id="34" name="Google Shape;34;p6"/>
          <p:cNvSpPr txBox="1"/>
          <p:nvPr>
            <p:ph idx="3" type="subTitle"/>
          </p:nvPr>
        </p:nvSpPr>
        <p:spPr>
          <a:xfrm>
            <a:off x="386975" y="864000"/>
            <a:ext cx="8368200" cy="84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1500"/>
              <a:buNone/>
              <a:defRPr sz="1500"/>
            </a:lvl1pPr>
            <a:lvl2pPr lvl="1" algn="ctr">
              <a:lnSpc>
                <a:spcPct val="100000"/>
              </a:lnSpc>
              <a:spcBef>
                <a:spcPts val="0"/>
              </a:spcBef>
              <a:spcAft>
                <a:spcPts val="0"/>
              </a:spcAft>
              <a:buClr>
                <a:schemeClr val="accent5"/>
              </a:buClr>
              <a:buSzPts val="2100"/>
              <a:buNone/>
              <a:defRPr sz="2100">
                <a:solidFill>
                  <a:schemeClr val="accent5"/>
                </a:solidFill>
              </a:defRPr>
            </a:lvl2pPr>
            <a:lvl3pPr lvl="2" algn="ctr">
              <a:lnSpc>
                <a:spcPct val="100000"/>
              </a:lnSpc>
              <a:spcBef>
                <a:spcPts val="0"/>
              </a:spcBef>
              <a:spcAft>
                <a:spcPts val="0"/>
              </a:spcAft>
              <a:buClr>
                <a:schemeClr val="accent5"/>
              </a:buClr>
              <a:buSzPts val="2100"/>
              <a:buNone/>
              <a:defRPr sz="2100">
                <a:solidFill>
                  <a:schemeClr val="accent5"/>
                </a:solidFill>
              </a:defRPr>
            </a:lvl3pPr>
            <a:lvl4pPr lvl="3" algn="ctr">
              <a:lnSpc>
                <a:spcPct val="100000"/>
              </a:lnSpc>
              <a:spcBef>
                <a:spcPts val="0"/>
              </a:spcBef>
              <a:spcAft>
                <a:spcPts val="0"/>
              </a:spcAft>
              <a:buClr>
                <a:schemeClr val="accent5"/>
              </a:buClr>
              <a:buSzPts val="2100"/>
              <a:buNone/>
              <a:defRPr sz="2100">
                <a:solidFill>
                  <a:schemeClr val="accent5"/>
                </a:solidFill>
              </a:defRPr>
            </a:lvl4pPr>
            <a:lvl5pPr lvl="4" algn="ctr">
              <a:lnSpc>
                <a:spcPct val="100000"/>
              </a:lnSpc>
              <a:spcBef>
                <a:spcPts val="0"/>
              </a:spcBef>
              <a:spcAft>
                <a:spcPts val="0"/>
              </a:spcAft>
              <a:buClr>
                <a:schemeClr val="accent5"/>
              </a:buClr>
              <a:buSzPts val="2100"/>
              <a:buNone/>
              <a:defRPr sz="2100">
                <a:solidFill>
                  <a:schemeClr val="accent5"/>
                </a:solidFill>
              </a:defRPr>
            </a:lvl5pPr>
            <a:lvl6pPr lvl="5" algn="ctr">
              <a:lnSpc>
                <a:spcPct val="100000"/>
              </a:lnSpc>
              <a:spcBef>
                <a:spcPts val="0"/>
              </a:spcBef>
              <a:spcAft>
                <a:spcPts val="0"/>
              </a:spcAft>
              <a:buClr>
                <a:schemeClr val="accent5"/>
              </a:buClr>
              <a:buSzPts val="2100"/>
              <a:buNone/>
              <a:defRPr sz="2100">
                <a:solidFill>
                  <a:schemeClr val="accent5"/>
                </a:solidFill>
              </a:defRPr>
            </a:lvl6pPr>
            <a:lvl7pPr lvl="6" algn="ctr">
              <a:lnSpc>
                <a:spcPct val="100000"/>
              </a:lnSpc>
              <a:spcBef>
                <a:spcPts val="0"/>
              </a:spcBef>
              <a:spcAft>
                <a:spcPts val="0"/>
              </a:spcAft>
              <a:buClr>
                <a:schemeClr val="accent5"/>
              </a:buClr>
              <a:buSzPts val="2100"/>
              <a:buNone/>
              <a:defRPr sz="2100">
                <a:solidFill>
                  <a:schemeClr val="accent5"/>
                </a:solidFill>
              </a:defRPr>
            </a:lvl7pPr>
            <a:lvl8pPr lvl="7" algn="ctr">
              <a:lnSpc>
                <a:spcPct val="100000"/>
              </a:lnSpc>
              <a:spcBef>
                <a:spcPts val="0"/>
              </a:spcBef>
              <a:spcAft>
                <a:spcPts val="0"/>
              </a:spcAft>
              <a:buClr>
                <a:schemeClr val="accent5"/>
              </a:buClr>
              <a:buSzPts val="2100"/>
              <a:buNone/>
              <a:defRPr sz="2100">
                <a:solidFill>
                  <a:schemeClr val="accent5"/>
                </a:solidFill>
              </a:defRPr>
            </a:lvl8pPr>
            <a:lvl9pPr lvl="8" algn="ctr">
              <a:lnSpc>
                <a:spcPct val="100000"/>
              </a:lnSpc>
              <a:spcBef>
                <a:spcPts val="0"/>
              </a:spcBef>
              <a:spcAft>
                <a:spcPts val="0"/>
              </a:spcAft>
              <a:buClr>
                <a:schemeClr val="accent5"/>
              </a:buClr>
              <a:buSzPts val="2100"/>
              <a:buNone/>
              <a:defRPr sz="2100">
                <a:solidFill>
                  <a:schemeClr val="accent5"/>
                </a:solidFill>
              </a:defRPr>
            </a:lvl9pPr>
          </a:lstStyle>
          <a:p/>
        </p:txBody>
      </p:sp>
      <p:sp>
        <p:nvSpPr>
          <p:cNvPr id="35" name="Google Shape;35;p6"/>
          <p:cNvSpPr txBox="1"/>
          <p:nvPr>
            <p:ph idx="4" type="body"/>
          </p:nvPr>
        </p:nvSpPr>
        <p:spPr>
          <a:xfrm>
            <a:off x="4813725" y="3822525"/>
            <a:ext cx="3999900" cy="208200"/>
          </a:xfrm>
          <a:prstGeom prst="rect">
            <a:avLst/>
          </a:prstGeom>
          <a:noFill/>
          <a:ln>
            <a:noFill/>
          </a:ln>
        </p:spPr>
        <p:txBody>
          <a:bodyPr anchorCtr="0" anchor="t" bIns="91425" lIns="91425" spcFirstLastPara="1" rIns="91425" wrap="square" tIns="91425">
            <a:normAutofit/>
          </a:bodyPr>
          <a:lstStyle>
            <a:lvl1pPr indent="-273050" lvl="0" marL="457200" algn="r">
              <a:lnSpc>
                <a:spcPct val="115000"/>
              </a:lnSpc>
              <a:spcBef>
                <a:spcPts val="0"/>
              </a:spcBef>
              <a:spcAft>
                <a:spcPts val="0"/>
              </a:spcAft>
              <a:buSzPts val="700"/>
              <a:buChar char="●"/>
              <a:defRPr sz="700"/>
            </a:lvl1pPr>
            <a:lvl2pPr indent="-260350" lvl="1" marL="914400" algn="r">
              <a:lnSpc>
                <a:spcPct val="115000"/>
              </a:lnSpc>
              <a:spcBef>
                <a:spcPts val="0"/>
              </a:spcBef>
              <a:spcAft>
                <a:spcPts val="0"/>
              </a:spcAft>
              <a:buSzPts val="500"/>
              <a:buChar char="○"/>
              <a:defRPr sz="500"/>
            </a:lvl2pPr>
            <a:lvl3pPr indent="-260350" lvl="2" marL="1371600" algn="r">
              <a:lnSpc>
                <a:spcPct val="115000"/>
              </a:lnSpc>
              <a:spcBef>
                <a:spcPts val="0"/>
              </a:spcBef>
              <a:spcAft>
                <a:spcPts val="0"/>
              </a:spcAft>
              <a:buSzPts val="500"/>
              <a:buChar char="■"/>
              <a:defRPr sz="500"/>
            </a:lvl3pPr>
            <a:lvl4pPr indent="-260350" lvl="3" marL="1828800" algn="r">
              <a:lnSpc>
                <a:spcPct val="115000"/>
              </a:lnSpc>
              <a:spcBef>
                <a:spcPts val="0"/>
              </a:spcBef>
              <a:spcAft>
                <a:spcPts val="0"/>
              </a:spcAft>
              <a:buSzPts val="500"/>
              <a:buChar char="●"/>
              <a:defRPr sz="500"/>
            </a:lvl4pPr>
            <a:lvl5pPr indent="-260350" lvl="4" marL="2286000" algn="r">
              <a:lnSpc>
                <a:spcPct val="115000"/>
              </a:lnSpc>
              <a:spcBef>
                <a:spcPts val="0"/>
              </a:spcBef>
              <a:spcAft>
                <a:spcPts val="0"/>
              </a:spcAft>
              <a:buSzPts val="500"/>
              <a:buChar char="○"/>
              <a:defRPr sz="500"/>
            </a:lvl5pPr>
            <a:lvl6pPr indent="-260350" lvl="5" marL="2743200" algn="r">
              <a:lnSpc>
                <a:spcPct val="115000"/>
              </a:lnSpc>
              <a:spcBef>
                <a:spcPts val="0"/>
              </a:spcBef>
              <a:spcAft>
                <a:spcPts val="0"/>
              </a:spcAft>
              <a:buSzPts val="500"/>
              <a:buChar char="■"/>
              <a:defRPr sz="500"/>
            </a:lvl6pPr>
            <a:lvl7pPr indent="-260350" lvl="6" marL="3200400" algn="r">
              <a:lnSpc>
                <a:spcPct val="115000"/>
              </a:lnSpc>
              <a:spcBef>
                <a:spcPts val="0"/>
              </a:spcBef>
              <a:spcAft>
                <a:spcPts val="0"/>
              </a:spcAft>
              <a:buSzPts val="500"/>
              <a:buChar char="●"/>
              <a:defRPr sz="500"/>
            </a:lvl7pPr>
            <a:lvl8pPr indent="-260350" lvl="7" marL="3657600" algn="r">
              <a:lnSpc>
                <a:spcPct val="115000"/>
              </a:lnSpc>
              <a:spcBef>
                <a:spcPts val="0"/>
              </a:spcBef>
              <a:spcAft>
                <a:spcPts val="0"/>
              </a:spcAft>
              <a:buSzPts val="500"/>
              <a:buChar char="○"/>
              <a:defRPr sz="500"/>
            </a:lvl8pPr>
            <a:lvl9pPr indent="-260350" lvl="8" marL="4114800" algn="r">
              <a:lnSpc>
                <a:spcPct val="115000"/>
              </a:lnSpc>
              <a:spcBef>
                <a:spcPts val="0"/>
              </a:spcBef>
              <a:spcAft>
                <a:spcPts val="0"/>
              </a:spcAft>
              <a:buSzPts val="500"/>
              <a:buChar char="■"/>
              <a:defRPr sz="500"/>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6" name="Shape 36"/>
        <p:cNvGrpSpPr/>
        <p:nvPr/>
      </p:nvGrpSpPr>
      <p:grpSpPr>
        <a:xfrm>
          <a:off x="0" y="0"/>
          <a:ext cx="0" cy="0"/>
          <a:chOff x="0" y="0"/>
          <a:chExt cx="0" cy="0"/>
        </a:xfrm>
      </p:grpSpPr>
      <p:sp>
        <p:nvSpPr>
          <p:cNvPr id="37" name="Google Shape;37;p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8" name="Google Shape;38;p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9" name="Shape 39"/>
        <p:cNvGrpSpPr/>
        <p:nvPr/>
      </p:nvGrpSpPr>
      <p:grpSpPr>
        <a:xfrm>
          <a:off x="0" y="0"/>
          <a:ext cx="0" cy="0"/>
          <a:chOff x="0" y="0"/>
          <a:chExt cx="0" cy="0"/>
        </a:xfrm>
      </p:grpSpPr>
      <p:sp>
        <p:nvSpPr>
          <p:cNvPr id="40" name="Google Shape;40;p8"/>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41" name="Google Shape;41;p8"/>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42" name="Google Shape;42;p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43" name="Shape 43"/>
        <p:cNvGrpSpPr/>
        <p:nvPr/>
      </p:nvGrpSpPr>
      <p:grpSpPr>
        <a:xfrm>
          <a:off x="0" y="0"/>
          <a:ext cx="0" cy="0"/>
          <a:chOff x="0" y="0"/>
          <a:chExt cx="0" cy="0"/>
        </a:xfrm>
      </p:grpSpPr>
      <p:sp>
        <p:nvSpPr>
          <p:cNvPr id="44" name="Google Shape;44;p9"/>
          <p:cNvSpPr txBox="1"/>
          <p:nvPr>
            <p:ph type="title"/>
          </p:nvPr>
        </p:nvSpPr>
        <p:spPr>
          <a:xfrm>
            <a:off x="490250" y="526350"/>
            <a:ext cx="57975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45" name="Google Shape;45;p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6" name="Shape 46"/>
        <p:cNvGrpSpPr/>
        <p:nvPr/>
      </p:nvGrpSpPr>
      <p:grpSpPr>
        <a:xfrm>
          <a:off x="0" y="0"/>
          <a:ext cx="0" cy="0"/>
          <a:chOff x="0" y="0"/>
          <a:chExt cx="0" cy="0"/>
        </a:xfrm>
      </p:grpSpPr>
      <p:cxnSp>
        <p:nvCxnSpPr>
          <p:cNvPr id="47" name="Google Shape;47;p10"/>
          <p:cNvCxnSpPr/>
          <p:nvPr/>
        </p:nvCxnSpPr>
        <p:spPr>
          <a:xfrm>
            <a:off x="5029675" y="4495500"/>
            <a:ext cx="468300" cy="0"/>
          </a:xfrm>
          <a:prstGeom prst="straightConnector1">
            <a:avLst/>
          </a:prstGeom>
          <a:noFill/>
          <a:ln cap="flat" cmpd="sng" w="19050">
            <a:solidFill>
              <a:schemeClr val="dk1"/>
            </a:solidFill>
            <a:prstDash val="solid"/>
            <a:round/>
            <a:headEnd len="sm" w="sm" type="none"/>
            <a:tailEnd len="sm" w="sm" type="none"/>
          </a:ln>
        </p:spPr>
      </p:cxnSp>
      <p:sp>
        <p:nvSpPr>
          <p:cNvPr id="48" name="Google Shape;48;p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US"/>
              <a:t>‹#›</a:t>
            </a:fld>
            <a:endParaRPr/>
          </a:p>
        </p:txBody>
      </p:sp>
      <p:sp>
        <p:nvSpPr>
          <p:cNvPr id="49" name="Google Shape;49;p10"/>
          <p:cNvSpPr txBox="1"/>
          <p:nvPr>
            <p:ph type="title"/>
          </p:nvPr>
        </p:nvSpPr>
        <p:spPr>
          <a:xfrm>
            <a:off x="311700" y="1402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200"/>
              <a:buNone/>
              <a:defRPr sz="22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50" name="Google Shape;50;p10"/>
          <p:cNvSpPr txBox="1"/>
          <p:nvPr>
            <p:ph idx="1" type="body"/>
          </p:nvPr>
        </p:nvSpPr>
        <p:spPr>
          <a:xfrm>
            <a:off x="311700" y="13048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51" name="Google Shape;51;p10"/>
          <p:cNvSpPr txBox="1"/>
          <p:nvPr>
            <p:ph idx="2" type="body"/>
          </p:nvPr>
        </p:nvSpPr>
        <p:spPr>
          <a:xfrm>
            <a:off x="4832400" y="13048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52" name="Google Shape;52;p10"/>
          <p:cNvSpPr txBox="1"/>
          <p:nvPr>
            <p:ph idx="3" type="subTitle"/>
          </p:nvPr>
        </p:nvSpPr>
        <p:spPr>
          <a:xfrm>
            <a:off x="386975" y="787800"/>
            <a:ext cx="8368200" cy="84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1500"/>
              <a:buNone/>
              <a:defRPr sz="1500"/>
            </a:lvl1pPr>
            <a:lvl2pPr lvl="1" algn="ctr">
              <a:lnSpc>
                <a:spcPct val="100000"/>
              </a:lnSpc>
              <a:spcBef>
                <a:spcPts val="0"/>
              </a:spcBef>
              <a:spcAft>
                <a:spcPts val="0"/>
              </a:spcAft>
              <a:buClr>
                <a:schemeClr val="accent5"/>
              </a:buClr>
              <a:buSzPts val="2100"/>
              <a:buNone/>
              <a:defRPr sz="2100">
                <a:solidFill>
                  <a:schemeClr val="accent5"/>
                </a:solidFill>
              </a:defRPr>
            </a:lvl2pPr>
            <a:lvl3pPr lvl="2" algn="ctr">
              <a:lnSpc>
                <a:spcPct val="100000"/>
              </a:lnSpc>
              <a:spcBef>
                <a:spcPts val="0"/>
              </a:spcBef>
              <a:spcAft>
                <a:spcPts val="0"/>
              </a:spcAft>
              <a:buClr>
                <a:schemeClr val="accent5"/>
              </a:buClr>
              <a:buSzPts val="2100"/>
              <a:buNone/>
              <a:defRPr sz="2100">
                <a:solidFill>
                  <a:schemeClr val="accent5"/>
                </a:solidFill>
              </a:defRPr>
            </a:lvl3pPr>
            <a:lvl4pPr lvl="3" algn="ctr">
              <a:lnSpc>
                <a:spcPct val="100000"/>
              </a:lnSpc>
              <a:spcBef>
                <a:spcPts val="0"/>
              </a:spcBef>
              <a:spcAft>
                <a:spcPts val="0"/>
              </a:spcAft>
              <a:buClr>
                <a:schemeClr val="accent5"/>
              </a:buClr>
              <a:buSzPts val="2100"/>
              <a:buNone/>
              <a:defRPr sz="2100">
                <a:solidFill>
                  <a:schemeClr val="accent5"/>
                </a:solidFill>
              </a:defRPr>
            </a:lvl4pPr>
            <a:lvl5pPr lvl="4" algn="ctr">
              <a:lnSpc>
                <a:spcPct val="100000"/>
              </a:lnSpc>
              <a:spcBef>
                <a:spcPts val="0"/>
              </a:spcBef>
              <a:spcAft>
                <a:spcPts val="0"/>
              </a:spcAft>
              <a:buClr>
                <a:schemeClr val="accent5"/>
              </a:buClr>
              <a:buSzPts val="2100"/>
              <a:buNone/>
              <a:defRPr sz="2100">
                <a:solidFill>
                  <a:schemeClr val="accent5"/>
                </a:solidFill>
              </a:defRPr>
            </a:lvl5pPr>
            <a:lvl6pPr lvl="5" algn="ctr">
              <a:lnSpc>
                <a:spcPct val="100000"/>
              </a:lnSpc>
              <a:spcBef>
                <a:spcPts val="0"/>
              </a:spcBef>
              <a:spcAft>
                <a:spcPts val="0"/>
              </a:spcAft>
              <a:buClr>
                <a:schemeClr val="accent5"/>
              </a:buClr>
              <a:buSzPts val="2100"/>
              <a:buNone/>
              <a:defRPr sz="2100">
                <a:solidFill>
                  <a:schemeClr val="accent5"/>
                </a:solidFill>
              </a:defRPr>
            </a:lvl6pPr>
            <a:lvl7pPr lvl="6" algn="ctr">
              <a:lnSpc>
                <a:spcPct val="100000"/>
              </a:lnSpc>
              <a:spcBef>
                <a:spcPts val="0"/>
              </a:spcBef>
              <a:spcAft>
                <a:spcPts val="0"/>
              </a:spcAft>
              <a:buClr>
                <a:schemeClr val="accent5"/>
              </a:buClr>
              <a:buSzPts val="2100"/>
              <a:buNone/>
              <a:defRPr sz="2100">
                <a:solidFill>
                  <a:schemeClr val="accent5"/>
                </a:solidFill>
              </a:defRPr>
            </a:lvl7pPr>
            <a:lvl8pPr lvl="7" algn="ctr">
              <a:lnSpc>
                <a:spcPct val="100000"/>
              </a:lnSpc>
              <a:spcBef>
                <a:spcPts val="0"/>
              </a:spcBef>
              <a:spcAft>
                <a:spcPts val="0"/>
              </a:spcAft>
              <a:buClr>
                <a:schemeClr val="accent5"/>
              </a:buClr>
              <a:buSzPts val="2100"/>
              <a:buNone/>
              <a:defRPr sz="2100">
                <a:solidFill>
                  <a:schemeClr val="accent5"/>
                </a:solidFill>
              </a:defRPr>
            </a:lvl8pPr>
            <a:lvl9pPr lvl="8" algn="ctr">
              <a:lnSpc>
                <a:spcPct val="100000"/>
              </a:lnSpc>
              <a:spcBef>
                <a:spcPts val="0"/>
              </a:spcBef>
              <a:spcAft>
                <a:spcPts val="0"/>
              </a:spcAft>
              <a:buClr>
                <a:schemeClr val="accent5"/>
              </a:buClr>
              <a:buSzPts val="2100"/>
              <a:buNone/>
              <a:defRPr sz="2100">
                <a:solidFill>
                  <a:schemeClr val="accent5"/>
                </a:solidFill>
              </a:defRPr>
            </a:lvl9pPr>
          </a:lstStyle>
          <a:p/>
        </p:txBody>
      </p:sp>
      <p:sp>
        <p:nvSpPr>
          <p:cNvPr id="53" name="Google Shape;53;p10"/>
          <p:cNvSpPr txBox="1"/>
          <p:nvPr>
            <p:ph idx="4" type="body"/>
          </p:nvPr>
        </p:nvSpPr>
        <p:spPr>
          <a:xfrm>
            <a:off x="4813725" y="3822525"/>
            <a:ext cx="3999900" cy="208200"/>
          </a:xfrm>
          <a:prstGeom prst="rect">
            <a:avLst/>
          </a:prstGeom>
          <a:noFill/>
          <a:ln>
            <a:noFill/>
          </a:ln>
        </p:spPr>
        <p:txBody>
          <a:bodyPr anchorCtr="0" anchor="t" bIns="91425" lIns="91425" spcFirstLastPara="1" rIns="91425" wrap="square" tIns="91425">
            <a:normAutofit/>
          </a:bodyPr>
          <a:lstStyle>
            <a:lvl1pPr indent="-273050" lvl="0" marL="457200" algn="r">
              <a:lnSpc>
                <a:spcPct val="115000"/>
              </a:lnSpc>
              <a:spcBef>
                <a:spcPts val="0"/>
              </a:spcBef>
              <a:spcAft>
                <a:spcPts val="0"/>
              </a:spcAft>
              <a:buSzPts val="700"/>
              <a:buChar char="●"/>
              <a:defRPr sz="700"/>
            </a:lvl1pPr>
            <a:lvl2pPr indent="-260350" lvl="1" marL="914400" algn="r">
              <a:lnSpc>
                <a:spcPct val="115000"/>
              </a:lnSpc>
              <a:spcBef>
                <a:spcPts val="0"/>
              </a:spcBef>
              <a:spcAft>
                <a:spcPts val="0"/>
              </a:spcAft>
              <a:buSzPts val="500"/>
              <a:buChar char="○"/>
              <a:defRPr sz="500"/>
            </a:lvl2pPr>
            <a:lvl3pPr indent="-260350" lvl="2" marL="1371600" algn="r">
              <a:lnSpc>
                <a:spcPct val="115000"/>
              </a:lnSpc>
              <a:spcBef>
                <a:spcPts val="0"/>
              </a:spcBef>
              <a:spcAft>
                <a:spcPts val="0"/>
              </a:spcAft>
              <a:buSzPts val="500"/>
              <a:buChar char="■"/>
              <a:defRPr sz="500"/>
            </a:lvl3pPr>
            <a:lvl4pPr indent="-260350" lvl="3" marL="1828800" algn="r">
              <a:lnSpc>
                <a:spcPct val="115000"/>
              </a:lnSpc>
              <a:spcBef>
                <a:spcPts val="0"/>
              </a:spcBef>
              <a:spcAft>
                <a:spcPts val="0"/>
              </a:spcAft>
              <a:buSzPts val="500"/>
              <a:buChar char="●"/>
              <a:defRPr sz="500"/>
            </a:lvl4pPr>
            <a:lvl5pPr indent="-260350" lvl="4" marL="2286000" algn="r">
              <a:lnSpc>
                <a:spcPct val="115000"/>
              </a:lnSpc>
              <a:spcBef>
                <a:spcPts val="0"/>
              </a:spcBef>
              <a:spcAft>
                <a:spcPts val="0"/>
              </a:spcAft>
              <a:buSzPts val="500"/>
              <a:buChar char="○"/>
              <a:defRPr sz="500"/>
            </a:lvl5pPr>
            <a:lvl6pPr indent="-260350" lvl="5" marL="2743200" algn="r">
              <a:lnSpc>
                <a:spcPct val="115000"/>
              </a:lnSpc>
              <a:spcBef>
                <a:spcPts val="0"/>
              </a:spcBef>
              <a:spcAft>
                <a:spcPts val="0"/>
              </a:spcAft>
              <a:buSzPts val="500"/>
              <a:buChar char="■"/>
              <a:defRPr sz="500"/>
            </a:lvl6pPr>
            <a:lvl7pPr indent="-260350" lvl="6" marL="3200400" algn="r">
              <a:lnSpc>
                <a:spcPct val="115000"/>
              </a:lnSpc>
              <a:spcBef>
                <a:spcPts val="0"/>
              </a:spcBef>
              <a:spcAft>
                <a:spcPts val="0"/>
              </a:spcAft>
              <a:buSzPts val="500"/>
              <a:buChar char="●"/>
              <a:defRPr sz="500"/>
            </a:lvl7pPr>
            <a:lvl8pPr indent="-260350" lvl="7" marL="3657600" algn="r">
              <a:lnSpc>
                <a:spcPct val="115000"/>
              </a:lnSpc>
              <a:spcBef>
                <a:spcPts val="0"/>
              </a:spcBef>
              <a:spcAft>
                <a:spcPts val="0"/>
              </a:spcAft>
              <a:buSzPts val="500"/>
              <a:buChar char="○"/>
              <a:defRPr sz="500"/>
            </a:lvl8pPr>
            <a:lvl9pPr indent="-260350" lvl="8" marL="4114800" algn="r">
              <a:lnSpc>
                <a:spcPct val="115000"/>
              </a:lnSpc>
              <a:spcBef>
                <a:spcPts val="0"/>
              </a:spcBef>
              <a:spcAft>
                <a:spcPts val="0"/>
              </a:spcAft>
              <a:buSzPts val="500"/>
              <a:buChar char="■"/>
              <a:defRPr sz="500"/>
            </a:lvl9pPr>
          </a:lstStyle>
          <a:p/>
        </p:txBody>
      </p:sp>
      <p:sp>
        <p:nvSpPr>
          <p:cNvPr id="54" name="Google Shape;54;p10"/>
          <p:cNvSpPr txBox="1"/>
          <p:nvPr>
            <p:ph idx="5"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4"/>
                </a:solidFill>
                <a:latin typeface="Proxima Nova"/>
                <a:ea typeface="Proxima Nova"/>
                <a:cs typeface="Proxima Nova"/>
                <a:sym typeface="Proxima Nov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4"/>
                </a:solidFill>
                <a:latin typeface="Proxima Nova"/>
                <a:ea typeface="Proxima Nova"/>
                <a:cs typeface="Proxima Nova"/>
                <a:sym typeface="Proxima Nov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4"/>
                </a:solidFill>
                <a:latin typeface="Proxima Nova"/>
                <a:ea typeface="Proxima Nova"/>
                <a:cs typeface="Proxima Nova"/>
                <a:sym typeface="Proxima Nov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4"/>
                </a:solidFill>
                <a:latin typeface="Proxima Nova"/>
                <a:ea typeface="Proxima Nova"/>
                <a:cs typeface="Proxima Nova"/>
                <a:sym typeface="Proxima Nov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4"/>
                </a:solidFill>
                <a:latin typeface="Proxima Nova"/>
                <a:ea typeface="Proxima Nova"/>
                <a:cs typeface="Proxima Nova"/>
                <a:sym typeface="Proxima Nov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4"/>
                </a:solidFill>
                <a:latin typeface="Proxima Nova"/>
                <a:ea typeface="Proxima Nova"/>
                <a:cs typeface="Proxima Nova"/>
                <a:sym typeface="Proxima Nov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4"/>
                </a:solidFill>
                <a:latin typeface="Proxima Nova"/>
                <a:ea typeface="Proxima Nova"/>
                <a:cs typeface="Proxima Nova"/>
                <a:sym typeface="Proxima Nov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4"/>
                </a:solidFill>
                <a:latin typeface="Proxima Nova"/>
                <a:ea typeface="Proxima Nova"/>
                <a:cs typeface="Proxima Nova"/>
                <a:sym typeface="Proxima Nov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4"/>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pearmint">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Proxima Nova"/>
              <a:buNone/>
              <a:defRPr b="0" i="0" sz="2800" u="none" cap="none" strike="noStrike">
                <a:solidFill>
                  <a:schemeClr val="dk1"/>
                </a:solidFill>
                <a:latin typeface="Proxima Nova"/>
                <a:ea typeface="Proxima Nova"/>
                <a:cs typeface="Proxima Nova"/>
                <a:sym typeface="Proxima Nova"/>
              </a:defRPr>
            </a:lvl1pPr>
            <a:lvl2pPr lvl="1" marR="0" rtl="0" algn="l">
              <a:lnSpc>
                <a:spcPct val="100000"/>
              </a:lnSpc>
              <a:spcBef>
                <a:spcPts val="0"/>
              </a:spcBef>
              <a:spcAft>
                <a:spcPts val="0"/>
              </a:spcAft>
              <a:buClr>
                <a:schemeClr val="dk1"/>
              </a:buClr>
              <a:buSzPts val="2800"/>
              <a:buFont typeface="Proxima Nova"/>
              <a:buNone/>
              <a:defRPr b="0" i="0" sz="2800" u="none" cap="none" strike="noStrike">
                <a:solidFill>
                  <a:schemeClr val="dk1"/>
                </a:solidFill>
                <a:latin typeface="Proxima Nova"/>
                <a:ea typeface="Proxima Nova"/>
                <a:cs typeface="Proxima Nova"/>
                <a:sym typeface="Proxima Nova"/>
              </a:defRPr>
            </a:lvl2pPr>
            <a:lvl3pPr lvl="2" marR="0" rtl="0" algn="l">
              <a:lnSpc>
                <a:spcPct val="100000"/>
              </a:lnSpc>
              <a:spcBef>
                <a:spcPts val="0"/>
              </a:spcBef>
              <a:spcAft>
                <a:spcPts val="0"/>
              </a:spcAft>
              <a:buClr>
                <a:schemeClr val="dk1"/>
              </a:buClr>
              <a:buSzPts val="2800"/>
              <a:buFont typeface="Proxima Nova"/>
              <a:buNone/>
              <a:defRPr b="0" i="0" sz="2800" u="none" cap="none" strike="noStrike">
                <a:solidFill>
                  <a:schemeClr val="dk1"/>
                </a:solidFill>
                <a:latin typeface="Proxima Nova"/>
                <a:ea typeface="Proxima Nova"/>
                <a:cs typeface="Proxima Nova"/>
                <a:sym typeface="Proxima Nova"/>
              </a:defRPr>
            </a:lvl3pPr>
            <a:lvl4pPr lvl="3" marR="0" rtl="0" algn="l">
              <a:lnSpc>
                <a:spcPct val="100000"/>
              </a:lnSpc>
              <a:spcBef>
                <a:spcPts val="0"/>
              </a:spcBef>
              <a:spcAft>
                <a:spcPts val="0"/>
              </a:spcAft>
              <a:buClr>
                <a:schemeClr val="dk1"/>
              </a:buClr>
              <a:buSzPts val="2800"/>
              <a:buFont typeface="Proxima Nova"/>
              <a:buNone/>
              <a:defRPr b="0" i="0" sz="2800" u="none" cap="none" strike="noStrike">
                <a:solidFill>
                  <a:schemeClr val="dk1"/>
                </a:solidFill>
                <a:latin typeface="Proxima Nova"/>
                <a:ea typeface="Proxima Nova"/>
                <a:cs typeface="Proxima Nova"/>
                <a:sym typeface="Proxima Nova"/>
              </a:defRPr>
            </a:lvl4pPr>
            <a:lvl5pPr lvl="4" marR="0" rtl="0" algn="l">
              <a:lnSpc>
                <a:spcPct val="100000"/>
              </a:lnSpc>
              <a:spcBef>
                <a:spcPts val="0"/>
              </a:spcBef>
              <a:spcAft>
                <a:spcPts val="0"/>
              </a:spcAft>
              <a:buClr>
                <a:schemeClr val="dk1"/>
              </a:buClr>
              <a:buSzPts val="2800"/>
              <a:buFont typeface="Proxima Nova"/>
              <a:buNone/>
              <a:defRPr b="0" i="0" sz="2800" u="none" cap="none" strike="noStrike">
                <a:solidFill>
                  <a:schemeClr val="dk1"/>
                </a:solidFill>
                <a:latin typeface="Proxima Nova"/>
                <a:ea typeface="Proxima Nova"/>
                <a:cs typeface="Proxima Nova"/>
                <a:sym typeface="Proxima Nova"/>
              </a:defRPr>
            </a:lvl5pPr>
            <a:lvl6pPr lvl="5" marR="0" rtl="0" algn="l">
              <a:lnSpc>
                <a:spcPct val="100000"/>
              </a:lnSpc>
              <a:spcBef>
                <a:spcPts val="0"/>
              </a:spcBef>
              <a:spcAft>
                <a:spcPts val="0"/>
              </a:spcAft>
              <a:buClr>
                <a:schemeClr val="dk1"/>
              </a:buClr>
              <a:buSzPts val="2800"/>
              <a:buFont typeface="Proxima Nova"/>
              <a:buNone/>
              <a:defRPr b="0" i="0" sz="2800" u="none" cap="none" strike="noStrike">
                <a:solidFill>
                  <a:schemeClr val="dk1"/>
                </a:solidFill>
                <a:latin typeface="Proxima Nova"/>
                <a:ea typeface="Proxima Nova"/>
                <a:cs typeface="Proxima Nova"/>
                <a:sym typeface="Proxima Nova"/>
              </a:defRPr>
            </a:lvl6pPr>
            <a:lvl7pPr lvl="6" marR="0" rtl="0" algn="l">
              <a:lnSpc>
                <a:spcPct val="100000"/>
              </a:lnSpc>
              <a:spcBef>
                <a:spcPts val="0"/>
              </a:spcBef>
              <a:spcAft>
                <a:spcPts val="0"/>
              </a:spcAft>
              <a:buClr>
                <a:schemeClr val="dk1"/>
              </a:buClr>
              <a:buSzPts val="2800"/>
              <a:buFont typeface="Proxima Nova"/>
              <a:buNone/>
              <a:defRPr b="0" i="0" sz="2800" u="none" cap="none" strike="noStrike">
                <a:solidFill>
                  <a:schemeClr val="dk1"/>
                </a:solidFill>
                <a:latin typeface="Proxima Nova"/>
                <a:ea typeface="Proxima Nova"/>
                <a:cs typeface="Proxima Nova"/>
                <a:sym typeface="Proxima Nova"/>
              </a:defRPr>
            </a:lvl7pPr>
            <a:lvl8pPr lvl="7" marR="0" rtl="0" algn="l">
              <a:lnSpc>
                <a:spcPct val="100000"/>
              </a:lnSpc>
              <a:spcBef>
                <a:spcPts val="0"/>
              </a:spcBef>
              <a:spcAft>
                <a:spcPts val="0"/>
              </a:spcAft>
              <a:buClr>
                <a:schemeClr val="dk1"/>
              </a:buClr>
              <a:buSzPts val="2800"/>
              <a:buFont typeface="Proxima Nova"/>
              <a:buNone/>
              <a:defRPr b="0" i="0" sz="2800" u="none" cap="none" strike="noStrike">
                <a:solidFill>
                  <a:schemeClr val="dk1"/>
                </a:solidFill>
                <a:latin typeface="Proxima Nova"/>
                <a:ea typeface="Proxima Nova"/>
                <a:cs typeface="Proxima Nova"/>
                <a:sym typeface="Proxima Nova"/>
              </a:defRPr>
            </a:lvl8pPr>
            <a:lvl9pPr lvl="8" marR="0" rtl="0" algn="l">
              <a:lnSpc>
                <a:spcPct val="100000"/>
              </a:lnSpc>
              <a:spcBef>
                <a:spcPts val="0"/>
              </a:spcBef>
              <a:spcAft>
                <a:spcPts val="0"/>
              </a:spcAft>
              <a:buClr>
                <a:schemeClr val="dk1"/>
              </a:buClr>
              <a:buSzPts val="2800"/>
              <a:buFont typeface="Proxima Nova"/>
              <a:buNone/>
              <a:defRPr b="0" i="0" sz="2800" u="none" cap="none" strike="noStrike">
                <a:solidFill>
                  <a:schemeClr val="dk1"/>
                </a:solidFill>
                <a:latin typeface="Proxima Nova"/>
                <a:ea typeface="Proxima Nova"/>
                <a:cs typeface="Proxima Nova"/>
                <a:sym typeface="Proxima Nova"/>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accent3"/>
              </a:buClr>
              <a:buSzPts val="1800"/>
              <a:buFont typeface="Proxima Nova"/>
              <a:buChar char="●"/>
              <a:defRPr b="0" i="0" sz="1800" u="none" cap="none" strike="noStrike">
                <a:solidFill>
                  <a:schemeClr val="accent3"/>
                </a:solidFill>
                <a:latin typeface="Proxima Nova"/>
                <a:ea typeface="Proxima Nova"/>
                <a:cs typeface="Proxima Nova"/>
                <a:sym typeface="Proxima Nova"/>
              </a:defRPr>
            </a:lvl1pPr>
            <a:lvl2pPr indent="-317500" lvl="1" marL="914400" marR="0" rtl="0" algn="l">
              <a:lnSpc>
                <a:spcPct val="115000"/>
              </a:lnSpc>
              <a:spcBef>
                <a:spcPts val="0"/>
              </a:spcBef>
              <a:spcAft>
                <a:spcPts val="0"/>
              </a:spcAft>
              <a:buClr>
                <a:schemeClr val="accent3"/>
              </a:buClr>
              <a:buSzPts val="1400"/>
              <a:buFont typeface="Proxima Nova"/>
              <a:buChar char="○"/>
              <a:defRPr b="0" i="0" sz="1400" u="none" cap="none" strike="noStrike">
                <a:solidFill>
                  <a:schemeClr val="accent3"/>
                </a:solidFill>
                <a:latin typeface="Proxima Nova"/>
                <a:ea typeface="Proxima Nova"/>
                <a:cs typeface="Proxima Nova"/>
                <a:sym typeface="Proxima Nova"/>
              </a:defRPr>
            </a:lvl2pPr>
            <a:lvl3pPr indent="-317500" lvl="2" marL="1371600" marR="0" rtl="0" algn="l">
              <a:lnSpc>
                <a:spcPct val="115000"/>
              </a:lnSpc>
              <a:spcBef>
                <a:spcPts val="0"/>
              </a:spcBef>
              <a:spcAft>
                <a:spcPts val="0"/>
              </a:spcAft>
              <a:buClr>
                <a:schemeClr val="accent3"/>
              </a:buClr>
              <a:buSzPts val="1400"/>
              <a:buFont typeface="Proxima Nova"/>
              <a:buChar char="■"/>
              <a:defRPr b="0" i="0" sz="1400" u="none" cap="none" strike="noStrike">
                <a:solidFill>
                  <a:schemeClr val="accent3"/>
                </a:solidFill>
                <a:latin typeface="Proxima Nova"/>
                <a:ea typeface="Proxima Nova"/>
                <a:cs typeface="Proxima Nova"/>
                <a:sym typeface="Proxima Nova"/>
              </a:defRPr>
            </a:lvl3pPr>
            <a:lvl4pPr indent="-317500" lvl="3" marL="1828800" marR="0" rtl="0" algn="l">
              <a:lnSpc>
                <a:spcPct val="115000"/>
              </a:lnSpc>
              <a:spcBef>
                <a:spcPts val="0"/>
              </a:spcBef>
              <a:spcAft>
                <a:spcPts val="0"/>
              </a:spcAft>
              <a:buClr>
                <a:schemeClr val="accent3"/>
              </a:buClr>
              <a:buSzPts val="1400"/>
              <a:buFont typeface="Proxima Nova"/>
              <a:buChar char="●"/>
              <a:defRPr b="0" i="0" sz="1400" u="none" cap="none" strike="noStrike">
                <a:solidFill>
                  <a:schemeClr val="accent3"/>
                </a:solidFill>
                <a:latin typeface="Proxima Nova"/>
                <a:ea typeface="Proxima Nova"/>
                <a:cs typeface="Proxima Nova"/>
                <a:sym typeface="Proxima Nova"/>
              </a:defRPr>
            </a:lvl4pPr>
            <a:lvl5pPr indent="-317500" lvl="4" marL="2286000" marR="0" rtl="0" algn="l">
              <a:lnSpc>
                <a:spcPct val="115000"/>
              </a:lnSpc>
              <a:spcBef>
                <a:spcPts val="0"/>
              </a:spcBef>
              <a:spcAft>
                <a:spcPts val="0"/>
              </a:spcAft>
              <a:buClr>
                <a:schemeClr val="accent3"/>
              </a:buClr>
              <a:buSzPts val="1400"/>
              <a:buFont typeface="Proxima Nova"/>
              <a:buChar char="○"/>
              <a:defRPr b="0" i="0" sz="1400" u="none" cap="none" strike="noStrike">
                <a:solidFill>
                  <a:schemeClr val="accent3"/>
                </a:solidFill>
                <a:latin typeface="Proxima Nova"/>
                <a:ea typeface="Proxima Nova"/>
                <a:cs typeface="Proxima Nova"/>
                <a:sym typeface="Proxima Nova"/>
              </a:defRPr>
            </a:lvl5pPr>
            <a:lvl6pPr indent="-317500" lvl="5" marL="2743200" marR="0" rtl="0" algn="l">
              <a:lnSpc>
                <a:spcPct val="115000"/>
              </a:lnSpc>
              <a:spcBef>
                <a:spcPts val="0"/>
              </a:spcBef>
              <a:spcAft>
                <a:spcPts val="0"/>
              </a:spcAft>
              <a:buClr>
                <a:schemeClr val="accent3"/>
              </a:buClr>
              <a:buSzPts val="1400"/>
              <a:buFont typeface="Proxima Nova"/>
              <a:buChar char="■"/>
              <a:defRPr b="0" i="0" sz="1400" u="none" cap="none" strike="noStrike">
                <a:solidFill>
                  <a:schemeClr val="accent3"/>
                </a:solidFill>
                <a:latin typeface="Proxima Nova"/>
                <a:ea typeface="Proxima Nova"/>
                <a:cs typeface="Proxima Nova"/>
                <a:sym typeface="Proxima Nova"/>
              </a:defRPr>
            </a:lvl6pPr>
            <a:lvl7pPr indent="-317500" lvl="6" marL="3200400" marR="0" rtl="0" algn="l">
              <a:lnSpc>
                <a:spcPct val="115000"/>
              </a:lnSpc>
              <a:spcBef>
                <a:spcPts val="0"/>
              </a:spcBef>
              <a:spcAft>
                <a:spcPts val="0"/>
              </a:spcAft>
              <a:buClr>
                <a:schemeClr val="accent3"/>
              </a:buClr>
              <a:buSzPts val="1400"/>
              <a:buFont typeface="Proxima Nova"/>
              <a:buChar char="●"/>
              <a:defRPr b="0" i="0" sz="1400" u="none" cap="none" strike="noStrike">
                <a:solidFill>
                  <a:schemeClr val="accent3"/>
                </a:solidFill>
                <a:latin typeface="Proxima Nova"/>
                <a:ea typeface="Proxima Nova"/>
                <a:cs typeface="Proxima Nova"/>
                <a:sym typeface="Proxima Nova"/>
              </a:defRPr>
            </a:lvl7pPr>
            <a:lvl8pPr indent="-317500" lvl="7" marL="3657600" marR="0" rtl="0" algn="l">
              <a:lnSpc>
                <a:spcPct val="115000"/>
              </a:lnSpc>
              <a:spcBef>
                <a:spcPts val="0"/>
              </a:spcBef>
              <a:spcAft>
                <a:spcPts val="0"/>
              </a:spcAft>
              <a:buClr>
                <a:schemeClr val="accent3"/>
              </a:buClr>
              <a:buSzPts val="1400"/>
              <a:buFont typeface="Proxima Nova"/>
              <a:buChar char="○"/>
              <a:defRPr b="0" i="0" sz="1400" u="none" cap="none" strike="noStrike">
                <a:solidFill>
                  <a:schemeClr val="accent3"/>
                </a:solidFill>
                <a:latin typeface="Proxima Nova"/>
                <a:ea typeface="Proxima Nova"/>
                <a:cs typeface="Proxima Nova"/>
                <a:sym typeface="Proxima Nova"/>
              </a:defRPr>
            </a:lvl8pPr>
            <a:lvl9pPr indent="-317500" lvl="8" marL="4114800" marR="0" rtl="0" algn="l">
              <a:lnSpc>
                <a:spcPct val="115000"/>
              </a:lnSpc>
              <a:spcBef>
                <a:spcPts val="0"/>
              </a:spcBef>
              <a:spcAft>
                <a:spcPts val="0"/>
              </a:spcAft>
              <a:buClr>
                <a:schemeClr val="accent3"/>
              </a:buClr>
              <a:buSzPts val="1400"/>
              <a:buFont typeface="Proxima Nova"/>
              <a:buChar char="■"/>
              <a:defRPr b="0" i="0" sz="1400" u="none" cap="none" strike="noStrike">
                <a:solidFill>
                  <a:schemeClr val="accent3"/>
                </a:solidFill>
                <a:latin typeface="Proxima Nova"/>
                <a:ea typeface="Proxima Nova"/>
                <a:cs typeface="Proxima Nova"/>
                <a:sym typeface="Proxima Nova"/>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3.png"/><Relationship Id="rId4" Type="http://schemas.openxmlformats.org/officeDocument/2006/relationships/image" Target="../media/image29.png"/><Relationship Id="rId5" Type="http://schemas.openxmlformats.org/officeDocument/2006/relationships/image" Target="../media/image14.png"/><Relationship Id="rId6"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22.png"/><Relationship Id="rId4" Type="http://schemas.openxmlformats.org/officeDocument/2006/relationships/image" Target="../media/image17.png"/><Relationship Id="rId5" Type="http://schemas.openxmlformats.org/officeDocument/2006/relationships/image" Target="../media/image29.png"/><Relationship Id="rId6" Type="http://schemas.openxmlformats.org/officeDocument/2006/relationships/image" Target="../media/image2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32.png"/><Relationship Id="rId4" Type="http://schemas.openxmlformats.org/officeDocument/2006/relationships/image" Target="../media/image20.png"/><Relationship Id="rId5" Type="http://schemas.openxmlformats.org/officeDocument/2006/relationships/image" Target="../media/image19.png"/><Relationship Id="rId6" Type="http://schemas.openxmlformats.org/officeDocument/2006/relationships/image" Target="../media/image2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2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18.png"/><Relationship Id="rId6"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3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5.png"/><Relationship Id="rId4" Type="http://schemas.openxmlformats.org/officeDocument/2006/relationships/image" Target="../media/image24.png"/><Relationship Id="rId5" Type="http://schemas.openxmlformats.org/officeDocument/2006/relationships/image" Target="../media/image31.png"/><Relationship Id="rId6"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27.png"/><Relationship Id="rId4" Type="http://schemas.openxmlformats.org/officeDocument/2006/relationships/image" Target="../media/image12.png"/><Relationship Id="rId5" Type="http://schemas.openxmlformats.org/officeDocument/2006/relationships/image" Target="../media/image6.png"/><Relationship Id="rId6"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 name="Shape 68"/>
        <p:cNvGrpSpPr/>
        <p:nvPr/>
      </p:nvGrpSpPr>
      <p:grpSpPr>
        <a:xfrm>
          <a:off x="0" y="0"/>
          <a:ext cx="0" cy="0"/>
          <a:chOff x="0" y="0"/>
          <a:chExt cx="0" cy="0"/>
        </a:xfrm>
      </p:grpSpPr>
      <p:sp>
        <p:nvSpPr>
          <p:cNvPr id="69" name="Google Shape;69;p14"/>
          <p:cNvSpPr txBox="1"/>
          <p:nvPr>
            <p:ph type="title"/>
          </p:nvPr>
        </p:nvSpPr>
        <p:spPr>
          <a:xfrm>
            <a:off x="311700" y="0"/>
            <a:ext cx="8520600" cy="712925"/>
          </a:xfrm>
          <a:prstGeom prst="rect">
            <a:avLst/>
          </a:prstGeom>
          <a:noFill/>
          <a:ln>
            <a:noFill/>
          </a:ln>
        </p:spPr>
        <p:txBody>
          <a:bodyPr anchorCtr="0" anchor="ctr" bIns="91425" lIns="91425" spcFirstLastPara="1" rIns="91425" wrap="square" tIns="91425">
            <a:normAutofit/>
          </a:bodyPr>
          <a:lstStyle/>
          <a:p>
            <a:pPr indent="0" lvl="0" marL="0" rtl="0" algn="l">
              <a:lnSpc>
                <a:spcPct val="100000"/>
              </a:lnSpc>
              <a:spcBef>
                <a:spcPts val="0"/>
              </a:spcBef>
              <a:spcAft>
                <a:spcPts val="0"/>
              </a:spcAft>
              <a:buSzPts val="2200"/>
              <a:buNone/>
            </a:pPr>
            <a:r>
              <a:rPr lang="en-US" sz="2200"/>
              <a:t>Property Risk AI Evaluation System</a:t>
            </a:r>
            <a:endParaRPr/>
          </a:p>
        </p:txBody>
      </p:sp>
      <p:sp>
        <p:nvSpPr>
          <p:cNvPr id="70" name="Google Shape;70;p14"/>
          <p:cNvSpPr txBox="1"/>
          <p:nvPr>
            <p:ph idx="2" type="subTitle"/>
          </p:nvPr>
        </p:nvSpPr>
        <p:spPr>
          <a:xfrm>
            <a:off x="311699" y="712926"/>
            <a:ext cx="8520599" cy="481810"/>
          </a:xfrm>
          <a:prstGeom prst="rect">
            <a:avLst/>
          </a:prstGeom>
          <a:noFill/>
          <a:ln>
            <a:noFill/>
          </a:ln>
        </p:spPr>
        <p:txBody>
          <a:bodyPr anchorCtr="0" anchor="t" bIns="91425" lIns="91425" spcFirstLastPara="1" rIns="91425" wrap="square" tIns="0">
            <a:normAutofit/>
          </a:bodyPr>
          <a:lstStyle/>
          <a:p>
            <a:pPr indent="0" lvl="0" marL="0" rtl="0" algn="l">
              <a:lnSpc>
                <a:spcPct val="100000"/>
              </a:lnSpc>
              <a:spcBef>
                <a:spcPts val="0"/>
              </a:spcBef>
              <a:spcAft>
                <a:spcPts val="0"/>
              </a:spcAft>
              <a:buSzPts val="1800"/>
              <a:buNone/>
            </a:pPr>
            <a:r>
              <a:rPr lang="en-US" sz="1600"/>
              <a:t>AI-Driven Architecture for Multi-Domain Risk Assessment</a:t>
            </a:r>
            <a:endParaRPr/>
          </a:p>
        </p:txBody>
      </p:sp>
      <p:sp>
        <p:nvSpPr>
          <p:cNvPr id="71" name="Google Shape;71;p14"/>
          <p:cNvSpPr/>
          <p:nvPr/>
        </p:nvSpPr>
        <p:spPr>
          <a:xfrm>
            <a:off x="228600" y="1508670"/>
            <a:ext cx="8686800" cy="320040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72" name="Google Shape;72;p14"/>
          <p:cNvSpPr/>
          <p:nvPr/>
        </p:nvSpPr>
        <p:spPr>
          <a:xfrm>
            <a:off x="228600" y="1508670"/>
            <a:ext cx="8686800" cy="320040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300" u="none" cap="none" strike="noStrike">
              <a:solidFill>
                <a:srgbClr val="616161"/>
              </a:solidFill>
              <a:latin typeface="Proxima Nova"/>
              <a:ea typeface="Proxima Nova"/>
              <a:cs typeface="Proxima Nova"/>
              <a:sym typeface="Proxima Nova"/>
            </a:endParaRPr>
          </a:p>
        </p:txBody>
      </p:sp>
      <p:sp>
        <p:nvSpPr>
          <p:cNvPr id="73" name="Google Shape;73;p14"/>
          <p:cNvSpPr/>
          <p:nvPr/>
        </p:nvSpPr>
        <p:spPr>
          <a:xfrm>
            <a:off x="228600" y="1508670"/>
            <a:ext cx="8686800" cy="320040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74" name="Google Shape;74;p14"/>
          <p:cNvSpPr/>
          <p:nvPr/>
        </p:nvSpPr>
        <p:spPr>
          <a:xfrm>
            <a:off x="228600" y="1508670"/>
            <a:ext cx="8534400" cy="320040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75" name="Google Shape;75;p14"/>
          <p:cNvSpPr/>
          <p:nvPr/>
        </p:nvSpPr>
        <p:spPr>
          <a:xfrm>
            <a:off x="228600" y="1508670"/>
            <a:ext cx="8534400" cy="3344614"/>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76" name="Google Shape;76;p14"/>
          <p:cNvSpPr/>
          <p:nvPr/>
        </p:nvSpPr>
        <p:spPr>
          <a:xfrm>
            <a:off x="228600" y="1508670"/>
            <a:ext cx="4142630" cy="3344614"/>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77" name="Google Shape;77;p14"/>
          <p:cNvSpPr txBox="1"/>
          <p:nvPr/>
        </p:nvSpPr>
        <p:spPr>
          <a:xfrm>
            <a:off x="228600" y="1508670"/>
            <a:ext cx="4142630" cy="3326606"/>
          </a:xfrm>
          <a:prstGeom prst="rect">
            <a:avLst/>
          </a:prstGeom>
          <a:noFill/>
          <a:ln>
            <a:noFill/>
          </a:ln>
        </p:spPr>
        <p:txBody>
          <a:bodyPr anchorCtr="0" anchor="t" bIns="190500" lIns="165100" spcFirstLastPara="1" rIns="0" wrap="square" tIns="0">
            <a:spAutoFit/>
          </a:bodyPr>
          <a:lstStyle/>
          <a:p>
            <a:pPr indent="-105833" lvl="0" marL="228600" marR="0" rtl="0" algn="l">
              <a:lnSpc>
                <a:spcPct val="100000"/>
              </a:lnSpc>
              <a:spcBef>
                <a:spcPts val="0"/>
              </a:spcBef>
              <a:spcAft>
                <a:spcPts val="0"/>
              </a:spcAft>
              <a:buClr>
                <a:srgbClr val="000000"/>
              </a:buClr>
              <a:buSzPts val="1667"/>
              <a:buFont typeface="Arial"/>
              <a:buChar char="•"/>
            </a:pPr>
            <a:r>
              <a:rPr b="1" i="0" lang="en-US" sz="1500" u="none" cap="none" strike="noStrike">
                <a:solidFill>
                  <a:srgbClr val="1F2728"/>
                </a:solidFill>
                <a:latin typeface="Roboto"/>
                <a:ea typeface="Roboto"/>
                <a:cs typeface="Roboto"/>
                <a:sym typeface="Roboto"/>
              </a:rPr>
              <a:t>Legacy Risk Workflow Overhaul:</a:t>
            </a:r>
            <a:r>
              <a:rPr b="0" i="0" lang="en-US" sz="1500" u="none" cap="none" strike="noStrike">
                <a:solidFill>
                  <a:srgbClr val="1F2728"/>
                </a:solidFill>
                <a:latin typeface="Roboto"/>
                <a:ea typeface="Roboto"/>
                <a:cs typeface="Roboto"/>
                <a:sym typeface="Roboto"/>
              </a:rPr>
              <a:t> Redesigned from a monolithic .NET MVC system to a modular, AI-first architecture to handle large, complex survey data efficiently.</a:t>
            </a:r>
            <a:endParaRPr/>
          </a:p>
          <a:p>
            <a:pPr indent="-105833" lvl="1" marL="228600" marR="0" rtl="0" algn="l">
              <a:lnSpc>
                <a:spcPct val="100000"/>
              </a:lnSpc>
              <a:spcBef>
                <a:spcPts val="0"/>
              </a:spcBef>
              <a:spcAft>
                <a:spcPts val="0"/>
              </a:spcAft>
              <a:buClr>
                <a:srgbClr val="000000"/>
              </a:buClr>
              <a:buSzPts val="1667"/>
              <a:buFont typeface="Arial"/>
              <a:buChar char="•"/>
            </a:pPr>
            <a:r>
              <a:rPr b="1" i="0" lang="en-US" sz="1500" u="none" cap="none" strike="noStrike">
                <a:solidFill>
                  <a:srgbClr val="1F2728"/>
                </a:solidFill>
                <a:latin typeface="Roboto"/>
                <a:ea typeface="Roboto"/>
                <a:cs typeface="Roboto"/>
                <a:sym typeface="Roboto"/>
              </a:rPr>
              <a:t>Orchestrated AI Evaluation:</a:t>
            </a:r>
            <a:r>
              <a:rPr b="0" i="0" lang="en-US" sz="1500" u="none" cap="none" strike="noStrike">
                <a:solidFill>
                  <a:srgbClr val="1F2728"/>
                </a:solidFill>
                <a:latin typeface="Roboto"/>
                <a:ea typeface="Roboto"/>
                <a:cs typeface="Roboto"/>
                <a:sym typeface="Roboto"/>
              </a:rPr>
              <a:t> Integrated OpenAI agents and n8n workflows to decouple risk assessment logic and enable parallel, domain-specific analysis.</a:t>
            </a:r>
            <a:endParaRPr/>
          </a:p>
          <a:p>
            <a:pPr indent="-105833" lvl="1" marL="228600" marR="0" rtl="0" algn="l">
              <a:lnSpc>
                <a:spcPct val="100000"/>
              </a:lnSpc>
              <a:spcBef>
                <a:spcPts val="0"/>
              </a:spcBef>
              <a:spcAft>
                <a:spcPts val="0"/>
              </a:spcAft>
              <a:buClr>
                <a:srgbClr val="000000"/>
              </a:buClr>
              <a:buSzPts val="1667"/>
              <a:buFont typeface="Arial"/>
              <a:buChar char="•"/>
            </a:pPr>
            <a:r>
              <a:rPr b="1" i="0" lang="en-US" sz="1500" u="none" cap="none" strike="noStrike">
                <a:solidFill>
                  <a:srgbClr val="1F2728"/>
                </a:solidFill>
                <a:latin typeface="Roboto"/>
                <a:ea typeface="Roboto"/>
                <a:cs typeface="Roboto"/>
                <a:sym typeface="Roboto"/>
              </a:rPr>
              <a:t>Scalable and Maintainable:</a:t>
            </a:r>
            <a:r>
              <a:rPr b="0" i="0" lang="en-US" sz="1500" u="none" cap="none" strike="noStrike">
                <a:solidFill>
                  <a:srgbClr val="1F2728"/>
                </a:solidFill>
                <a:latin typeface="Roboto"/>
                <a:ea typeface="Roboto"/>
                <a:cs typeface="Roboto"/>
                <a:sym typeface="Roboto"/>
              </a:rPr>
              <a:t> The new system supports asynchronous operations, reduced timeouts, and a maintainable structure aligned with modern software principles.</a:t>
            </a:r>
            <a:endParaRPr/>
          </a:p>
        </p:txBody>
      </p:sp>
      <p:sp>
        <p:nvSpPr>
          <p:cNvPr id="78" name="Google Shape;78;p14"/>
          <p:cNvSpPr/>
          <p:nvPr/>
        </p:nvSpPr>
        <p:spPr>
          <a:xfrm>
            <a:off x="4620071" y="1508670"/>
            <a:ext cx="4142630" cy="2603599"/>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79" name="Google Shape;79;p14"/>
          <p:cNvSpPr/>
          <p:nvPr/>
        </p:nvSpPr>
        <p:spPr>
          <a:xfrm>
            <a:off x="4620071" y="1508670"/>
            <a:ext cx="4142630" cy="2603599"/>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80" name="Google Shape;80;p14"/>
          <p:cNvSpPr txBox="1"/>
          <p:nvPr/>
        </p:nvSpPr>
        <p:spPr>
          <a:xfrm>
            <a:off x="4620071" y="1508670"/>
            <a:ext cx="4142630" cy="2332136"/>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pic>
        <p:nvPicPr>
          <p:cNvPr descr="tmpjijxdswu.png" id="81" name="Google Shape;81;p14"/>
          <p:cNvPicPr preferRelativeResize="0"/>
          <p:nvPr/>
        </p:nvPicPr>
        <p:blipFill rotWithShape="1">
          <a:blip r:embed="rId3">
            <a:alphaModFix/>
          </a:blip>
          <a:srcRect b="0" l="0" r="0" t="0"/>
          <a:stretch/>
        </p:blipFill>
        <p:spPr>
          <a:xfrm>
            <a:off x="4620071" y="1508670"/>
            <a:ext cx="4142630" cy="2332136"/>
          </a:xfrm>
          <a:prstGeom prst="rect">
            <a:avLst/>
          </a:prstGeom>
          <a:noFill/>
          <a:ln>
            <a:noFill/>
          </a:ln>
        </p:spPr>
      </p:pic>
      <p:sp>
        <p:nvSpPr>
          <p:cNvPr id="82" name="Google Shape;82;p14"/>
          <p:cNvSpPr/>
          <p:nvPr/>
        </p:nvSpPr>
        <p:spPr>
          <a:xfrm>
            <a:off x="4620071" y="3917007"/>
            <a:ext cx="4142630" cy="195262"/>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83" name="Google Shape;83;p14"/>
          <p:cNvSpPr txBox="1"/>
          <p:nvPr/>
        </p:nvSpPr>
        <p:spPr>
          <a:xfrm>
            <a:off x="4620071" y="3917007"/>
            <a:ext cx="4142630" cy="195262"/>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None/>
            </a:pPr>
            <a:r>
              <a:rPr b="0" i="0" lang="en-US" sz="1000" u="none" cap="none" strike="noStrike">
                <a:solidFill>
                  <a:srgbClr val="1F2728"/>
                </a:solidFill>
                <a:latin typeface="Roboto"/>
                <a:ea typeface="Roboto"/>
                <a:cs typeface="Roboto"/>
                <a:sym typeface="Roboto"/>
              </a:rPr>
              <a:t>Photo by Hirsh Mohindra on Unsplash</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23"/>
          <p:cNvSpPr txBox="1"/>
          <p:nvPr>
            <p:ph type="title"/>
          </p:nvPr>
        </p:nvSpPr>
        <p:spPr>
          <a:xfrm>
            <a:off x="311700" y="0"/>
            <a:ext cx="8520600" cy="712925"/>
          </a:xfrm>
          <a:prstGeom prst="rect">
            <a:avLst/>
          </a:prstGeom>
          <a:noFill/>
          <a:ln>
            <a:noFill/>
          </a:ln>
        </p:spPr>
        <p:txBody>
          <a:bodyPr anchorCtr="0" anchor="ctr" bIns="91425" lIns="91425" spcFirstLastPara="1" rIns="91425" wrap="square" tIns="91425">
            <a:normAutofit/>
          </a:bodyPr>
          <a:lstStyle/>
          <a:p>
            <a:pPr indent="0" lvl="0" marL="0" rtl="0" algn="l">
              <a:lnSpc>
                <a:spcPct val="100000"/>
              </a:lnSpc>
              <a:spcBef>
                <a:spcPts val="0"/>
              </a:spcBef>
              <a:spcAft>
                <a:spcPts val="0"/>
              </a:spcAft>
              <a:buSzPts val="2200"/>
              <a:buNone/>
            </a:pPr>
            <a:r>
              <a:rPr lang="en-US" sz="2200"/>
              <a:t>Node-Level Walkthrough</a:t>
            </a:r>
            <a:endParaRPr/>
          </a:p>
        </p:txBody>
      </p:sp>
      <p:sp>
        <p:nvSpPr>
          <p:cNvPr id="297" name="Google Shape;297;p23"/>
          <p:cNvSpPr/>
          <p:nvPr/>
        </p:nvSpPr>
        <p:spPr>
          <a:xfrm>
            <a:off x="228600" y="1508670"/>
            <a:ext cx="8686800" cy="320040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98" name="Google Shape;298;p23"/>
          <p:cNvSpPr/>
          <p:nvPr/>
        </p:nvSpPr>
        <p:spPr>
          <a:xfrm>
            <a:off x="228600" y="1508670"/>
            <a:ext cx="8686800" cy="320040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300" u="none" cap="none" strike="noStrike">
              <a:solidFill>
                <a:srgbClr val="616161"/>
              </a:solidFill>
              <a:latin typeface="Proxima Nova"/>
              <a:ea typeface="Proxima Nova"/>
              <a:cs typeface="Proxima Nova"/>
              <a:sym typeface="Proxima Nova"/>
            </a:endParaRPr>
          </a:p>
        </p:txBody>
      </p:sp>
      <p:sp>
        <p:nvSpPr>
          <p:cNvPr id="299" name="Google Shape;299;p23"/>
          <p:cNvSpPr/>
          <p:nvPr/>
        </p:nvSpPr>
        <p:spPr>
          <a:xfrm>
            <a:off x="228600" y="1508670"/>
            <a:ext cx="8686800" cy="320040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00" name="Google Shape;300;p23"/>
          <p:cNvSpPr/>
          <p:nvPr/>
        </p:nvSpPr>
        <p:spPr>
          <a:xfrm>
            <a:off x="228600" y="1508670"/>
            <a:ext cx="8534400" cy="320040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01" name="Google Shape;301;p23"/>
          <p:cNvSpPr/>
          <p:nvPr/>
        </p:nvSpPr>
        <p:spPr>
          <a:xfrm>
            <a:off x="228600" y="1508670"/>
            <a:ext cx="8534400" cy="3344614"/>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02" name="Google Shape;302;p23"/>
          <p:cNvSpPr/>
          <p:nvPr/>
        </p:nvSpPr>
        <p:spPr>
          <a:xfrm>
            <a:off x="228600" y="1508670"/>
            <a:ext cx="4154685" cy="334506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03" name="Google Shape;303;p23"/>
          <p:cNvSpPr txBox="1"/>
          <p:nvPr/>
        </p:nvSpPr>
        <p:spPr>
          <a:xfrm>
            <a:off x="228600" y="1508670"/>
            <a:ext cx="4154700" cy="2419200"/>
          </a:xfrm>
          <a:prstGeom prst="rect">
            <a:avLst/>
          </a:prstGeom>
          <a:noFill/>
          <a:ln>
            <a:noFill/>
          </a:ln>
        </p:spPr>
        <p:txBody>
          <a:bodyPr anchorCtr="0" anchor="t" bIns="190500" lIns="165100" spcFirstLastPara="1" rIns="0" wrap="square" tIns="0">
            <a:spAutoFit/>
          </a:bodyPr>
          <a:lstStyle/>
          <a:p>
            <a:pPr indent="-98777" lvl="0" marL="228600" marR="0" rtl="0" algn="l">
              <a:lnSpc>
                <a:spcPct val="100000"/>
              </a:lnSpc>
              <a:spcBef>
                <a:spcPts val="0"/>
              </a:spcBef>
              <a:spcAft>
                <a:spcPts val="0"/>
              </a:spcAft>
              <a:buClr>
                <a:srgbClr val="000000"/>
              </a:buClr>
              <a:buSzPts val="1556"/>
              <a:buFont typeface="Arial"/>
              <a:buChar char="•"/>
            </a:pPr>
            <a:r>
              <a:rPr b="1" i="0" lang="en-US" sz="1400" u="none" cap="none" strike="noStrike">
                <a:solidFill>
                  <a:srgbClr val="1F2728"/>
                </a:solidFill>
                <a:latin typeface="Roboto"/>
                <a:ea typeface="Roboto"/>
                <a:cs typeface="Roboto"/>
                <a:sym typeface="Roboto"/>
              </a:rPr>
              <a:t>Primary Intake Point:</a:t>
            </a:r>
            <a:r>
              <a:rPr b="0" i="0" lang="en-US" sz="1400" u="none" cap="none" strike="noStrike">
                <a:solidFill>
                  <a:srgbClr val="1F2728"/>
                </a:solidFill>
                <a:latin typeface="Roboto"/>
                <a:ea typeface="Roboto"/>
                <a:cs typeface="Roboto"/>
                <a:sym typeface="Roboto"/>
              </a:rPr>
              <a:t> Webhook acts as the gateway for receiving survey JSON from the MVC application.</a:t>
            </a:r>
            <a:endParaRPr/>
          </a:p>
          <a:p>
            <a:pPr indent="-98777" lvl="1" marL="228600" marR="0" rtl="0" algn="l">
              <a:lnSpc>
                <a:spcPct val="100000"/>
              </a:lnSpc>
              <a:spcBef>
                <a:spcPts val="0"/>
              </a:spcBef>
              <a:spcAft>
                <a:spcPts val="0"/>
              </a:spcAft>
              <a:buClr>
                <a:srgbClr val="000000"/>
              </a:buClr>
              <a:buSzPts val="1556"/>
              <a:buFont typeface="Arial"/>
              <a:buChar char="•"/>
            </a:pPr>
            <a:r>
              <a:rPr b="1" i="0" lang="en-US" sz="1400" u="none" cap="none" strike="noStrike">
                <a:solidFill>
                  <a:srgbClr val="1F2728"/>
                </a:solidFill>
                <a:latin typeface="Roboto"/>
                <a:ea typeface="Roboto"/>
                <a:cs typeface="Roboto"/>
                <a:sym typeface="Roboto"/>
              </a:rPr>
              <a:t>Payload Validation:</a:t>
            </a:r>
            <a:r>
              <a:rPr b="0" i="0" lang="en-US" sz="1400" u="none" cap="none" strike="noStrike">
                <a:solidFill>
                  <a:srgbClr val="1F2728"/>
                </a:solidFill>
                <a:latin typeface="Roboto"/>
                <a:ea typeface="Roboto"/>
                <a:cs typeface="Roboto"/>
                <a:sym typeface="Roboto"/>
              </a:rPr>
              <a:t> Immediately checks the JSON structure for syntactic correctness before workflow processing.</a:t>
            </a:r>
            <a:endParaRPr/>
          </a:p>
          <a:p>
            <a:pPr indent="-98777" lvl="1" marL="228600" marR="0" rtl="0" algn="l">
              <a:lnSpc>
                <a:spcPct val="100000"/>
              </a:lnSpc>
              <a:spcBef>
                <a:spcPts val="0"/>
              </a:spcBef>
              <a:spcAft>
                <a:spcPts val="0"/>
              </a:spcAft>
              <a:buClr>
                <a:srgbClr val="000000"/>
              </a:buClr>
              <a:buSzPts val="1556"/>
              <a:buFont typeface="Arial"/>
              <a:buChar char="•"/>
            </a:pPr>
            <a:r>
              <a:rPr b="1" i="0" lang="en-US" sz="1400" u="none" cap="none" strike="noStrike">
                <a:solidFill>
                  <a:srgbClr val="1F2728"/>
                </a:solidFill>
                <a:latin typeface="Roboto"/>
                <a:ea typeface="Roboto"/>
                <a:cs typeface="Roboto"/>
                <a:sym typeface="Roboto"/>
              </a:rPr>
              <a:t>Async Pipeline Initiation:</a:t>
            </a:r>
            <a:r>
              <a:rPr b="0" i="0" lang="en-US" sz="1400" u="none" cap="none" strike="noStrike">
                <a:solidFill>
                  <a:srgbClr val="1F2728"/>
                </a:solidFill>
                <a:latin typeface="Roboto"/>
                <a:ea typeface="Roboto"/>
                <a:cs typeface="Roboto"/>
                <a:sym typeface="Roboto"/>
              </a:rPr>
              <a:t> Transfers the data into n8n’s asynchronous processing sequence, decoupling UI delays.</a:t>
            </a:r>
            <a:endParaRPr/>
          </a:p>
          <a:p>
            <a:pPr indent="0" lvl="0" marL="914400" marR="0" rtl="0" algn="l">
              <a:lnSpc>
                <a:spcPct val="100000"/>
              </a:lnSpc>
              <a:spcBef>
                <a:spcPts val="0"/>
              </a:spcBef>
              <a:spcAft>
                <a:spcPts val="0"/>
              </a:spcAft>
              <a:buNone/>
            </a:pPr>
            <a:r>
              <a:t/>
            </a:r>
            <a:endParaRPr/>
          </a:p>
        </p:txBody>
      </p:sp>
      <p:sp>
        <p:nvSpPr>
          <p:cNvPr id="304" name="Google Shape;304;p23"/>
          <p:cNvSpPr/>
          <p:nvPr/>
        </p:nvSpPr>
        <p:spPr>
          <a:xfrm>
            <a:off x="4608165" y="1508670"/>
            <a:ext cx="4154685" cy="2603152"/>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05" name="Google Shape;305;p23"/>
          <p:cNvSpPr/>
          <p:nvPr/>
        </p:nvSpPr>
        <p:spPr>
          <a:xfrm>
            <a:off x="4608165" y="1508670"/>
            <a:ext cx="4154685" cy="2603152"/>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06" name="Google Shape;306;p23"/>
          <p:cNvSpPr txBox="1"/>
          <p:nvPr/>
        </p:nvSpPr>
        <p:spPr>
          <a:xfrm>
            <a:off x="4608165" y="1508670"/>
            <a:ext cx="4154685" cy="2338685"/>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07" name="Google Shape;307;p23"/>
          <p:cNvSpPr/>
          <p:nvPr/>
        </p:nvSpPr>
        <p:spPr>
          <a:xfrm>
            <a:off x="4608165" y="3923555"/>
            <a:ext cx="4154685" cy="188118"/>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08" name="Google Shape;308;p23"/>
          <p:cNvSpPr txBox="1"/>
          <p:nvPr/>
        </p:nvSpPr>
        <p:spPr>
          <a:xfrm>
            <a:off x="4608165" y="3923555"/>
            <a:ext cx="4154685" cy="188118"/>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None/>
            </a:pPr>
            <a:r>
              <a:rPr b="0" i="0" lang="en-US" sz="900" u="none" cap="none" strike="noStrike">
                <a:solidFill>
                  <a:srgbClr val="1F2728"/>
                </a:solidFill>
                <a:latin typeface="Roboto"/>
                <a:ea typeface="Roboto"/>
                <a:cs typeface="Roboto"/>
                <a:sym typeface="Roboto"/>
              </a:rPr>
              <a:t>Photo by Melinda Gimpel on Unsplash</a:t>
            </a:r>
            <a:endParaRPr/>
          </a:p>
        </p:txBody>
      </p:sp>
      <p:pic>
        <p:nvPicPr>
          <p:cNvPr id="309" name="Google Shape;309;p23"/>
          <p:cNvPicPr preferRelativeResize="0"/>
          <p:nvPr/>
        </p:nvPicPr>
        <p:blipFill>
          <a:blip r:embed="rId3">
            <a:alphaModFix/>
          </a:blip>
          <a:stretch>
            <a:fillRect/>
          </a:stretch>
        </p:blipFill>
        <p:spPr>
          <a:xfrm>
            <a:off x="4268250" y="1600587"/>
            <a:ext cx="4751350" cy="14353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24"/>
          <p:cNvSpPr txBox="1"/>
          <p:nvPr>
            <p:ph type="title"/>
          </p:nvPr>
        </p:nvSpPr>
        <p:spPr>
          <a:xfrm>
            <a:off x="311700" y="0"/>
            <a:ext cx="8520600" cy="712925"/>
          </a:xfrm>
          <a:prstGeom prst="rect">
            <a:avLst/>
          </a:prstGeom>
          <a:noFill/>
          <a:ln>
            <a:noFill/>
          </a:ln>
        </p:spPr>
        <p:txBody>
          <a:bodyPr anchorCtr="0" anchor="ctr" bIns="91425" lIns="91425" spcFirstLastPara="1" rIns="91425" wrap="square" tIns="91425">
            <a:normAutofit/>
          </a:bodyPr>
          <a:lstStyle/>
          <a:p>
            <a:pPr indent="0" lvl="0" marL="0" rtl="0" algn="l">
              <a:lnSpc>
                <a:spcPct val="100000"/>
              </a:lnSpc>
              <a:spcBef>
                <a:spcPts val="0"/>
              </a:spcBef>
              <a:spcAft>
                <a:spcPts val="0"/>
              </a:spcAft>
              <a:buSzPts val="2200"/>
              <a:buNone/>
            </a:pPr>
            <a:r>
              <a:rPr lang="en-US" sz="2200"/>
              <a:t>Database Model Overview</a:t>
            </a:r>
            <a:endParaRPr/>
          </a:p>
        </p:txBody>
      </p:sp>
      <p:sp>
        <p:nvSpPr>
          <p:cNvPr id="315" name="Google Shape;315;p24"/>
          <p:cNvSpPr txBox="1"/>
          <p:nvPr>
            <p:ph idx="2" type="subTitle"/>
          </p:nvPr>
        </p:nvSpPr>
        <p:spPr>
          <a:xfrm>
            <a:off x="311699" y="712926"/>
            <a:ext cx="8520599" cy="481810"/>
          </a:xfrm>
          <a:prstGeom prst="rect">
            <a:avLst/>
          </a:prstGeom>
          <a:noFill/>
          <a:ln>
            <a:noFill/>
          </a:ln>
        </p:spPr>
        <p:txBody>
          <a:bodyPr anchorCtr="0" anchor="t" bIns="91425" lIns="91425" spcFirstLastPara="1" rIns="91425" wrap="square" tIns="0">
            <a:normAutofit/>
          </a:bodyPr>
          <a:lstStyle/>
          <a:p>
            <a:pPr indent="0" lvl="0" marL="0" rtl="0" algn="l">
              <a:lnSpc>
                <a:spcPct val="100000"/>
              </a:lnSpc>
              <a:spcBef>
                <a:spcPts val="0"/>
              </a:spcBef>
              <a:spcAft>
                <a:spcPts val="0"/>
              </a:spcAft>
              <a:buSzPts val="1800"/>
              <a:buNone/>
            </a:pPr>
            <a:r>
              <a:rPr lang="en-US" sz="1600"/>
              <a:t>Storing Final Risk Results</a:t>
            </a:r>
            <a:endParaRPr/>
          </a:p>
        </p:txBody>
      </p:sp>
      <p:sp>
        <p:nvSpPr>
          <p:cNvPr id="316" name="Google Shape;316;p24"/>
          <p:cNvSpPr/>
          <p:nvPr/>
        </p:nvSpPr>
        <p:spPr>
          <a:xfrm>
            <a:off x="228600" y="1508670"/>
            <a:ext cx="8686800" cy="320040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17" name="Google Shape;317;p24"/>
          <p:cNvSpPr/>
          <p:nvPr/>
        </p:nvSpPr>
        <p:spPr>
          <a:xfrm>
            <a:off x="228600" y="1508670"/>
            <a:ext cx="8686800" cy="320040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300" u="none" cap="none" strike="noStrike">
              <a:solidFill>
                <a:srgbClr val="616161"/>
              </a:solidFill>
              <a:latin typeface="Proxima Nova"/>
              <a:ea typeface="Proxima Nova"/>
              <a:cs typeface="Proxima Nova"/>
              <a:sym typeface="Proxima Nova"/>
            </a:endParaRPr>
          </a:p>
        </p:txBody>
      </p:sp>
      <p:sp>
        <p:nvSpPr>
          <p:cNvPr id="318" name="Google Shape;318;p24"/>
          <p:cNvSpPr/>
          <p:nvPr/>
        </p:nvSpPr>
        <p:spPr>
          <a:xfrm>
            <a:off x="228600" y="1508670"/>
            <a:ext cx="8686800" cy="320040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19" name="Google Shape;319;p24"/>
          <p:cNvSpPr/>
          <p:nvPr/>
        </p:nvSpPr>
        <p:spPr>
          <a:xfrm>
            <a:off x="228600" y="1508670"/>
            <a:ext cx="8534400" cy="320040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20" name="Google Shape;320;p24"/>
          <p:cNvSpPr/>
          <p:nvPr/>
        </p:nvSpPr>
        <p:spPr>
          <a:xfrm>
            <a:off x="228600" y="1508670"/>
            <a:ext cx="8534400" cy="3344614"/>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21" name="Google Shape;321;p24"/>
          <p:cNvSpPr/>
          <p:nvPr/>
        </p:nvSpPr>
        <p:spPr>
          <a:xfrm>
            <a:off x="228600" y="1508670"/>
            <a:ext cx="4154685" cy="334506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22" name="Google Shape;322;p24"/>
          <p:cNvSpPr txBox="1"/>
          <p:nvPr/>
        </p:nvSpPr>
        <p:spPr>
          <a:xfrm>
            <a:off x="228600" y="1508670"/>
            <a:ext cx="4154685" cy="3345060"/>
          </a:xfrm>
          <a:prstGeom prst="rect">
            <a:avLst/>
          </a:prstGeom>
          <a:noFill/>
          <a:ln>
            <a:noFill/>
          </a:ln>
        </p:spPr>
        <p:txBody>
          <a:bodyPr anchorCtr="0" anchor="t" bIns="190500" lIns="165100" spcFirstLastPara="1" rIns="0" wrap="square" tIns="0">
            <a:spAutoFit/>
          </a:bodyPr>
          <a:lstStyle/>
          <a:p>
            <a:pPr indent="-98777" lvl="0" marL="228600" marR="0" rtl="0" algn="l">
              <a:lnSpc>
                <a:spcPct val="100000"/>
              </a:lnSpc>
              <a:spcBef>
                <a:spcPts val="0"/>
              </a:spcBef>
              <a:spcAft>
                <a:spcPts val="0"/>
              </a:spcAft>
              <a:buClr>
                <a:srgbClr val="000000"/>
              </a:buClr>
              <a:buSzPts val="1556"/>
              <a:buFont typeface="Arial"/>
              <a:buChar char="•"/>
            </a:pPr>
            <a:r>
              <a:rPr b="1" i="0" lang="en-US" sz="1400" u="none" cap="none" strike="noStrike">
                <a:solidFill>
                  <a:srgbClr val="1F2728"/>
                </a:solidFill>
                <a:latin typeface="Roboto"/>
                <a:ea typeface="Roboto"/>
                <a:cs typeface="Roboto"/>
                <a:sym typeface="Roboto"/>
              </a:rPr>
              <a:t>Normalized SQL Structure:</a:t>
            </a:r>
            <a:r>
              <a:rPr b="0" i="0" lang="en-US" sz="1400" u="none" cap="none" strike="noStrike">
                <a:solidFill>
                  <a:srgbClr val="1F2728"/>
                </a:solidFill>
                <a:latin typeface="Roboto"/>
                <a:ea typeface="Roboto"/>
                <a:cs typeface="Roboto"/>
                <a:sym typeface="Roboto"/>
              </a:rPr>
              <a:t> Final report is decomposed into multiple relational tables supporting full queryability.</a:t>
            </a:r>
            <a:endParaRPr/>
          </a:p>
          <a:p>
            <a:pPr indent="-98777" lvl="1" marL="228600" marR="0" rtl="0" algn="l">
              <a:lnSpc>
                <a:spcPct val="100000"/>
              </a:lnSpc>
              <a:spcBef>
                <a:spcPts val="0"/>
              </a:spcBef>
              <a:spcAft>
                <a:spcPts val="0"/>
              </a:spcAft>
              <a:buClr>
                <a:srgbClr val="000000"/>
              </a:buClr>
              <a:buSzPts val="1556"/>
              <a:buFont typeface="Arial"/>
              <a:buChar char="•"/>
            </a:pPr>
            <a:r>
              <a:rPr b="1" i="0" lang="en-US" sz="1400" u="none" cap="none" strike="noStrike">
                <a:solidFill>
                  <a:srgbClr val="1F2728"/>
                </a:solidFill>
                <a:latin typeface="Roboto"/>
                <a:ea typeface="Roboto"/>
                <a:cs typeface="Roboto"/>
                <a:sym typeface="Roboto"/>
              </a:rPr>
              <a:t>Job-Level Indexing:</a:t>
            </a:r>
            <a:r>
              <a:rPr b="0" i="0" lang="en-US" sz="1400" u="none" cap="none" strike="noStrike">
                <a:solidFill>
                  <a:srgbClr val="1F2728"/>
                </a:solidFill>
                <a:latin typeface="Roboto"/>
                <a:ea typeface="Roboto"/>
                <a:cs typeface="Roboto"/>
                <a:sym typeface="Roboto"/>
              </a:rPr>
              <a:t> Each submission is stored as a Job record with foreign key links to all domain entries.</a:t>
            </a:r>
            <a:endParaRPr/>
          </a:p>
          <a:p>
            <a:pPr indent="-98777" lvl="1" marL="228600" marR="0" rtl="0" algn="l">
              <a:lnSpc>
                <a:spcPct val="100000"/>
              </a:lnSpc>
              <a:spcBef>
                <a:spcPts val="0"/>
              </a:spcBef>
              <a:spcAft>
                <a:spcPts val="0"/>
              </a:spcAft>
              <a:buClr>
                <a:srgbClr val="000000"/>
              </a:buClr>
              <a:buSzPts val="1556"/>
              <a:buFont typeface="Arial"/>
              <a:buChar char="•"/>
            </a:pPr>
            <a:r>
              <a:rPr b="1" i="0" lang="en-US" sz="1400" u="none" cap="none" strike="noStrike">
                <a:solidFill>
                  <a:srgbClr val="1F2728"/>
                </a:solidFill>
                <a:latin typeface="Roboto"/>
                <a:ea typeface="Roboto"/>
                <a:cs typeface="Roboto"/>
                <a:sym typeface="Roboto"/>
              </a:rPr>
              <a:t>Separate Domain &amp; Mitigation Tables:</a:t>
            </a:r>
            <a:r>
              <a:rPr b="0" i="0" lang="en-US" sz="1400" u="none" cap="none" strike="noStrike">
                <a:solidFill>
                  <a:srgbClr val="1F2728"/>
                </a:solidFill>
                <a:latin typeface="Roboto"/>
                <a:ea typeface="Roboto"/>
                <a:cs typeface="Roboto"/>
                <a:sym typeface="Roboto"/>
              </a:rPr>
              <a:t> Domains, weaknesses, and mitigation steps are split to enable structured analysis.</a:t>
            </a:r>
            <a:endParaRPr/>
          </a:p>
          <a:p>
            <a:pPr indent="-98777" lvl="1" marL="228600" marR="0" rtl="0" algn="l">
              <a:lnSpc>
                <a:spcPct val="100000"/>
              </a:lnSpc>
              <a:spcBef>
                <a:spcPts val="0"/>
              </a:spcBef>
              <a:spcAft>
                <a:spcPts val="0"/>
              </a:spcAft>
              <a:buClr>
                <a:srgbClr val="000000"/>
              </a:buClr>
              <a:buSzPts val="1556"/>
              <a:buFont typeface="Arial"/>
              <a:buChar char="•"/>
            </a:pPr>
            <a:r>
              <a:rPr b="1" i="0" lang="en-US" sz="1400" u="none" cap="none" strike="noStrike">
                <a:solidFill>
                  <a:srgbClr val="1F2728"/>
                </a:solidFill>
                <a:latin typeface="Roboto"/>
                <a:ea typeface="Roboto"/>
                <a:cs typeface="Roboto"/>
                <a:sym typeface="Roboto"/>
              </a:rPr>
              <a:t>Analytics-Ready Design:</a:t>
            </a:r>
            <a:r>
              <a:rPr b="0" i="0" lang="en-US" sz="1400" u="none" cap="none" strike="noStrike">
                <a:solidFill>
                  <a:srgbClr val="1F2728"/>
                </a:solidFill>
                <a:latin typeface="Roboto"/>
                <a:ea typeface="Roboto"/>
                <a:cs typeface="Roboto"/>
                <a:sym typeface="Roboto"/>
              </a:rPr>
              <a:t> Model supports trend tracking, dashboards, and cross-property analytics in BI tools.</a:t>
            </a:r>
            <a:endParaRPr/>
          </a:p>
        </p:txBody>
      </p:sp>
      <p:sp>
        <p:nvSpPr>
          <p:cNvPr id="323" name="Google Shape;323;p24"/>
          <p:cNvSpPr/>
          <p:nvPr/>
        </p:nvSpPr>
        <p:spPr>
          <a:xfrm>
            <a:off x="4608165" y="1508670"/>
            <a:ext cx="4154685" cy="2603152"/>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24" name="Google Shape;324;p24"/>
          <p:cNvSpPr/>
          <p:nvPr/>
        </p:nvSpPr>
        <p:spPr>
          <a:xfrm>
            <a:off x="4608165" y="1508670"/>
            <a:ext cx="4154685" cy="2603152"/>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25" name="Google Shape;325;p24"/>
          <p:cNvSpPr txBox="1"/>
          <p:nvPr/>
        </p:nvSpPr>
        <p:spPr>
          <a:xfrm>
            <a:off x="4608165" y="1508670"/>
            <a:ext cx="4154685" cy="2338685"/>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pic>
        <p:nvPicPr>
          <p:cNvPr descr="tmpke5cec7k.png" id="326" name="Google Shape;326;p24"/>
          <p:cNvPicPr preferRelativeResize="0"/>
          <p:nvPr/>
        </p:nvPicPr>
        <p:blipFill rotWithShape="1">
          <a:blip r:embed="rId3">
            <a:alphaModFix/>
          </a:blip>
          <a:srcRect b="0" l="0" r="0" t="0"/>
          <a:stretch/>
        </p:blipFill>
        <p:spPr>
          <a:xfrm>
            <a:off x="4608165" y="1508670"/>
            <a:ext cx="4154685" cy="2338685"/>
          </a:xfrm>
          <a:prstGeom prst="rect">
            <a:avLst/>
          </a:prstGeom>
          <a:noFill/>
          <a:ln>
            <a:noFill/>
          </a:ln>
        </p:spPr>
      </p:pic>
      <p:sp>
        <p:nvSpPr>
          <p:cNvPr id="327" name="Google Shape;327;p24"/>
          <p:cNvSpPr/>
          <p:nvPr/>
        </p:nvSpPr>
        <p:spPr>
          <a:xfrm>
            <a:off x="4608165" y="3923555"/>
            <a:ext cx="4154685" cy="188118"/>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28" name="Google Shape;328;p24"/>
          <p:cNvSpPr txBox="1"/>
          <p:nvPr/>
        </p:nvSpPr>
        <p:spPr>
          <a:xfrm>
            <a:off x="4608165" y="3923555"/>
            <a:ext cx="4154685" cy="188118"/>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None/>
            </a:pPr>
            <a:r>
              <a:rPr b="0" i="0" lang="en-US" sz="900" u="none" cap="none" strike="noStrike">
                <a:solidFill>
                  <a:srgbClr val="1F2728"/>
                </a:solidFill>
                <a:latin typeface="Roboto"/>
                <a:ea typeface="Roboto"/>
                <a:cs typeface="Roboto"/>
                <a:sym typeface="Roboto"/>
              </a:rPr>
              <a:t>Photo by Hanna Morris on Unsplash</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25"/>
          <p:cNvSpPr txBox="1"/>
          <p:nvPr>
            <p:ph type="title"/>
          </p:nvPr>
        </p:nvSpPr>
        <p:spPr>
          <a:xfrm>
            <a:off x="311700" y="0"/>
            <a:ext cx="8520600" cy="712925"/>
          </a:xfrm>
          <a:prstGeom prst="rect">
            <a:avLst/>
          </a:prstGeom>
          <a:noFill/>
          <a:ln>
            <a:noFill/>
          </a:ln>
        </p:spPr>
        <p:txBody>
          <a:bodyPr anchorCtr="0" anchor="ctr" bIns="91425" lIns="91425" spcFirstLastPara="1" rIns="91425" wrap="square" tIns="91425">
            <a:normAutofit/>
          </a:bodyPr>
          <a:lstStyle/>
          <a:p>
            <a:pPr indent="0" lvl="0" marL="0" rtl="0" algn="l">
              <a:lnSpc>
                <a:spcPct val="100000"/>
              </a:lnSpc>
              <a:spcBef>
                <a:spcPts val="0"/>
              </a:spcBef>
              <a:spcAft>
                <a:spcPts val="0"/>
              </a:spcAft>
              <a:buSzPts val="2200"/>
              <a:buNone/>
            </a:pPr>
            <a:r>
              <a:rPr lang="en-US" sz="2200"/>
              <a:t>Operational Benefits</a:t>
            </a:r>
            <a:endParaRPr/>
          </a:p>
        </p:txBody>
      </p:sp>
      <p:sp>
        <p:nvSpPr>
          <p:cNvPr id="334" name="Google Shape;334;p25"/>
          <p:cNvSpPr txBox="1"/>
          <p:nvPr>
            <p:ph idx="2" type="subTitle"/>
          </p:nvPr>
        </p:nvSpPr>
        <p:spPr>
          <a:xfrm>
            <a:off x="311699" y="712926"/>
            <a:ext cx="8520599" cy="481810"/>
          </a:xfrm>
          <a:prstGeom prst="rect">
            <a:avLst/>
          </a:prstGeom>
          <a:noFill/>
          <a:ln>
            <a:noFill/>
          </a:ln>
        </p:spPr>
        <p:txBody>
          <a:bodyPr anchorCtr="0" anchor="t" bIns="91425" lIns="91425" spcFirstLastPara="1" rIns="91425" wrap="square" tIns="0">
            <a:normAutofit/>
          </a:bodyPr>
          <a:lstStyle/>
          <a:p>
            <a:pPr indent="0" lvl="0" marL="0" rtl="0" algn="l">
              <a:lnSpc>
                <a:spcPct val="100000"/>
              </a:lnSpc>
              <a:spcBef>
                <a:spcPts val="0"/>
              </a:spcBef>
              <a:spcAft>
                <a:spcPts val="0"/>
              </a:spcAft>
              <a:buSzPts val="1800"/>
              <a:buNone/>
            </a:pPr>
            <a:r>
              <a:rPr lang="en-US" sz="1600"/>
              <a:t>Why the New Architecture Works Better</a:t>
            </a:r>
            <a:endParaRPr/>
          </a:p>
        </p:txBody>
      </p:sp>
      <p:sp>
        <p:nvSpPr>
          <p:cNvPr id="335" name="Google Shape;335;p25"/>
          <p:cNvSpPr/>
          <p:nvPr/>
        </p:nvSpPr>
        <p:spPr>
          <a:xfrm>
            <a:off x="228600" y="1508670"/>
            <a:ext cx="8686800" cy="320040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36" name="Google Shape;336;p25"/>
          <p:cNvSpPr/>
          <p:nvPr/>
        </p:nvSpPr>
        <p:spPr>
          <a:xfrm>
            <a:off x="228600" y="1508670"/>
            <a:ext cx="8686800" cy="320040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300" u="none" cap="none" strike="noStrike">
              <a:solidFill>
                <a:srgbClr val="616161"/>
              </a:solidFill>
              <a:latin typeface="Proxima Nova"/>
              <a:ea typeface="Proxima Nova"/>
              <a:cs typeface="Proxima Nova"/>
              <a:sym typeface="Proxima Nova"/>
            </a:endParaRPr>
          </a:p>
        </p:txBody>
      </p:sp>
      <p:sp>
        <p:nvSpPr>
          <p:cNvPr id="337" name="Google Shape;337;p25"/>
          <p:cNvSpPr/>
          <p:nvPr/>
        </p:nvSpPr>
        <p:spPr>
          <a:xfrm>
            <a:off x="228600" y="1508670"/>
            <a:ext cx="8686800" cy="320040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38" name="Google Shape;338;p25"/>
          <p:cNvSpPr/>
          <p:nvPr/>
        </p:nvSpPr>
        <p:spPr>
          <a:xfrm>
            <a:off x="228600" y="1508670"/>
            <a:ext cx="8534400" cy="320040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39" name="Google Shape;339;p25"/>
          <p:cNvSpPr/>
          <p:nvPr/>
        </p:nvSpPr>
        <p:spPr>
          <a:xfrm>
            <a:off x="228600" y="1508670"/>
            <a:ext cx="8534400" cy="3344614"/>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40" name="Google Shape;340;p25"/>
          <p:cNvSpPr/>
          <p:nvPr/>
        </p:nvSpPr>
        <p:spPr>
          <a:xfrm>
            <a:off x="228600" y="1508670"/>
            <a:ext cx="8534400" cy="3344614"/>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41" name="Google Shape;341;p25"/>
          <p:cNvSpPr/>
          <p:nvPr/>
        </p:nvSpPr>
        <p:spPr>
          <a:xfrm>
            <a:off x="228600" y="1508670"/>
            <a:ext cx="4171950" cy="1576685"/>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42" name="Google Shape;342;p25"/>
          <p:cNvSpPr/>
          <p:nvPr/>
        </p:nvSpPr>
        <p:spPr>
          <a:xfrm>
            <a:off x="228600" y="1508670"/>
            <a:ext cx="4171950" cy="1576685"/>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43" name="Google Shape;343;p25"/>
          <p:cNvSpPr/>
          <p:nvPr/>
        </p:nvSpPr>
        <p:spPr>
          <a:xfrm>
            <a:off x="228600" y="1508670"/>
            <a:ext cx="4171950" cy="1576685"/>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44" name="Google Shape;344;p25"/>
          <p:cNvSpPr/>
          <p:nvPr/>
        </p:nvSpPr>
        <p:spPr>
          <a:xfrm>
            <a:off x="2162175" y="1508670"/>
            <a:ext cx="304800" cy="30480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45" name="Google Shape;345;p25"/>
          <p:cNvSpPr txBox="1"/>
          <p:nvPr/>
        </p:nvSpPr>
        <p:spPr>
          <a:xfrm>
            <a:off x="2162175" y="1508670"/>
            <a:ext cx="304800" cy="3048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pic>
        <p:nvPicPr>
          <p:cNvPr descr="tmpjdwb2x65.png" id="346" name="Google Shape;346;p25"/>
          <p:cNvPicPr preferRelativeResize="0"/>
          <p:nvPr/>
        </p:nvPicPr>
        <p:blipFill rotWithShape="1">
          <a:blip r:embed="rId3">
            <a:alphaModFix/>
          </a:blip>
          <a:srcRect b="0" l="0" r="0" t="0"/>
          <a:stretch/>
        </p:blipFill>
        <p:spPr>
          <a:xfrm>
            <a:off x="2162175" y="1508670"/>
            <a:ext cx="304800" cy="304800"/>
          </a:xfrm>
          <a:prstGeom prst="rect">
            <a:avLst/>
          </a:prstGeom>
          <a:noFill/>
          <a:ln>
            <a:noFill/>
          </a:ln>
        </p:spPr>
      </p:pic>
      <p:sp>
        <p:nvSpPr>
          <p:cNvPr id="347" name="Google Shape;347;p25"/>
          <p:cNvSpPr txBox="1"/>
          <p:nvPr/>
        </p:nvSpPr>
        <p:spPr>
          <a:xfrm>
            <a:off x="228600" y="1927770"/>
            <a:ext cx="4171950" cy="2286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i="0" lang="en-US" sz="1300" u="none" cap="none" strike="noStrike">
                <a:solidFill>
                  <a:srgbClr val="1F2728"/>
                </a:solidFill>
                <a:latin typeface="Roboto"/>
                <a:ea typeface="Roboto"/>
                <a:cs typeface="Roboto"/>
                <a:sym typeface="Roboto"/>
              </a:rPr>
              <a:t>Parallel Processing</a:t>
            </a:r>
            <a:endParaRPr/>
          </a:p>
          <a:p>
            <a:pPr indent="0" lvl="0" marL="0" marR="0" rtl="0" algn="ctr">
              <a:lnSpc>
                <a:spcPct val="100000"/>
              </a:lnSpc>
              <a:spcBef>
                <a:spcPts val="0"/>
              </a:spcBef>
              <a:spcAft>
                <a:spcPts val="0"/>
              </a:spcAft>
              <a:buNone/>
            </a:pPr>
            <a:r>
              <a:rPr b="0" i="0" lang="en-US" sz="1400" u="none" cap="none" strike="noStrike">
                <a:solidFill>
                  <a:srgbClr val="1F2728"/>
                </a:solidFill>
                <a:latin typeface="Roboto"/>
                <a:ea typeface="Roboto"/>
                <a:cs typeface="Roboto"/>
                <a:sym typeface="Roboto"/>
              </a:rPr>
              <a:t>Domains are processed independently, improving speed and fault isolation.</a:t>
            </a:r>
            <a:endParaRPr/>
          </a:p>
        </p:txBody>
      </p:sp>
      <p:sp>
        <p:nvSpPr>
          <p:cNvPr id="348" name="Google Shape;348;p25"/>
          <p:cNvSpPr/>
          <p:nvPr/>
        </p:nvSpPr>
        <p:spPr>
          <a:xfrm>
            <a:off x="4591050" y="1508670"/>
            <a:ext cx="4171950" cy="1576685"/>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49" name="Google Shape;349;p25"/>
          <p:cNvSpPr/>
          <p:nvPr/>
        </p:nvSpPr>
        <p:spPr>
          <a:xfrm>
            <a:off x="4591050" y="1508670"/>
            <a:ext cx="4171950" cy="1576685"/>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50" name="Google Shape;350;p25"/>
          <p:cNvSpPr/>
          <p:nvPr/>
        </p:nvSpPr>
        <p:spPr>
          <a:xfrm>
            <a:off x="4591050" y="1508670"/>
            <a:ext cx="4171950" cy="1576685"/>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51" name="Google Shape;351;p25"/>
          <p:cNvSpPr/>
          <p:nvPr/>
        </p:nvSpPr>
        <p:spPr>
          <a:xfrm>
            <a:off x="6524625" y="1508670"/>
            <a:ext cx="304800" cy="30480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52" name="Google Shape;352;p25"/>
          <p:cNvSpPr txBox="1"/>
          <p:nvPr/>
        </p:nvSpPr>
        <p:spPr>
          <a:xfrm>
            <a:off x="6524625" y="1508670"/>
            <a:ext cx="304800" cy="3048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pic>
        <p:nvPicPr>
          <p:cNvPr descr="tmpsytnufnv.png" id="353" name="Google Shape;353;p25"/>
          <p:cNvPicPr preferRelativeResize="0"/>
          <p:nvPr/>
        </p:nvPicPr>
        <p:blipFill rotWithShape="1">
          <a:blip r:embed="rId4">
            <a:alphaModFix/>
          </a:blip>
          <a:srcRect b="0" l="0" r="0" t="0"/>
          <a:stretch/>
        </p:blipFill>
        <p:spPr>
          <a:xfrm>
            <a:off x="6524625" y="1508670"/>
            <a:ext cx="304800" cy="304800"/>
          </a:xfrm>
          <a:prstGeom prst="rect">
            <a:avLst/>
          </a:prstGeom>
          <a:noFill/>
          <a:ln>
            <a:noFill/>
          </a:ln>
        </p:spPr>
      </p:pic>
      <p:sp>
        <p:nvSpPr>
          <p:cNvPr id="354" name="Google Shape;354;p25"/>
          <p:cNvSpPr txBox="1"/>
          <p:nvPr/>
        </p:nvSpPr>
        <p:spPr>
          <a:xfrm>
            <a:off x="4591050" y="1927770"/>
            <a:ext cx="4171950" cy="2286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i="0" lang="en-US" sz="1300" u="none" cap="none" strike="noStrike">
                <a:solidFill>
                  <a:srgbClr val="1F2728"/>
                </a:solidFill>
                <a:latin typeface="Roboto"/>
                <a:ea typeface="Roboto"/>
                <a:cs typeface="Roboto"/>
                <a:sym typeface="Roboto"/>
              </a:rPr>
              <a:t>Timeout-Free Execution</a:t>
            </a:r>
            <a:endParaRPr/>
          </a:p>
          <a:p>
            <a:pPr indent="0" lvl="0" marL="0" marR="0" rtl="0" algn="ctr">
              <a:lnSpc>
                <a:spcPct val="100000"/>
              </a:lnSpc>
              <a:spcBef>
                <a:spcPts val="0"/>
              </a:spcBef>
              <a:spcAft>
                <a:spcPts val="0"/>
              </a:spcAft>
              <a:buNone/>
            </a:pPr>
            <a:r>
              <a:rPr b="0" i="0" lang="en-US" sz="1400" u="none" cap="none" strike="noStrike">
                <a:solidFill>
                  <a:srgbClr val="1F2728"/>
                </a:solidFill>
                <a:latin typeface="Roboto"/>
                <a:ea typeface="Roboto"/>
                <a:cs typeface="Roboto"/>
                <a:sym typeface="Roboto"/>
              </a:rPr>
              <a:t>No monolithic prompts mean AI runs are shorter and more consistent.</a:t>
            </a:r>
            <a:endParaRPr/>
          </a:p>
        </p:txBody>
      </p:sp>
      <p:sp>
        <p:nvSpPr>
          <p:cNvPr id="355" name="Google Shape;355;p25"/>
          <p:cNvSpPr/>
          <p:nvPr/>
        </p:nvSpPr>
        <p:spPr>
          <a:xfrm>
            <a:off x="228600" y="3276153"/>
            <a:ext cx="4171950" cy="1576982"/>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56" name="Google Shape;356;p25"/>
          <p:cNvSpPr/>
          <p:nvPr/>
        </p:nvSpPr>
        <p:spPr>
          <a:xfrm>
            <a:off x="228600" y="3276153"/>
            <a:ext cx="4171950" cy="1576685"/>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57" name="Google Shape;357;p25"/>
          <p:cNvSpPr/>
          <p:nvPr/>
        </p:nvSpPr>
        <p:spPr>
          <a:xfrm>
            <a:off x="228600" y="3276153"/>
            <a:ext cx="4171950" cy="1576685"/>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58" name="Google Shape;358;p25"/>
          <p:cNvSpPr/>
          <p:nvPr/>
        </p:nvSpPr>
        <p:spPr>
          <a:xfrm>
            <a:off x="2162175" y="3276153"/>
            <a:ext cx="304800" cy="30480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59" name="Google Shape;359;p25"/>
          <p:cNvSpPr txBox="1"/>
          <p:nvPr/>
        </p:nvSpPr>
        <p:spPr>
          <a:xfrm>
            <a:off x="2162175" y="3276153"/>
            <a:ext cx="304800" cy="3048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pic>
        <p:nvPicPr>
          <p:cNvPr descr="tmpg51d7vgi.png" id="360" name="Google Shape;360;p25"/>
          <p:cNvPicPr preferRelativeResize="0"/>
          <p:nvPr/>
        </p:nvPicPr>
        <p:blipFill rotWithShape="1">
          <a:blip r:embed="rId5">
            <a:alphaModFix/>
          </a:blip>
          <a:srcRect b="0" l="0" r="0" t="0"/>
          <a:stretch/>
        </p:blipFill>
        <p:spPr>
          <a:xfrm>
            <a:off x="2162175" y="3276153"/>
            <a:ext cx="304800" cy="304800"/>
          </a:xfrm>
          <a:prstGeom prst="rect">
            <a:avLst/>
          </a:prstGeom>
          <a:noFill/>
          <a:ln>
            <a:noFill/>
          </a:ln>
        </p:spPr>
      </p:pic>
      <p:sp>
        <p:nvSpPr>
          <p:cNvPr id="361" name="Google Shape;361;p25"/>
          <p:cNvSpPr txBox="1"/>
          <p:nvPr/>
        </p:nvSpPr>
        <p:spPr>
          <a:xfrm>
            <a:off x="228600" y="3695253"/>
            <a:ext cx="4171950" cy="2286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i="0" lang="en-US" sz="1300" u="none" cap="none" strike="noStrike">
                <a:solidFill>
                  <a:srgbClr val="1F2728"/>
                </a:solidFill>
                <a:latin typeface="Roboto"/>
                <a:ea typeface="Roboto"/>
                <a:cs typeface="Roboto"/>
                <a:sym typeface="Roboto"/>
              </a:rPr>
              <a:t>Decoupled SQL Writes</a:t>
            </a:r>
            <a:endParaRPr/>
          </a:p>
          <a:p>
            <a:pPr indent="0" lvl="0" marL="0" marR="0" rtl="0" algn="ctr">
              <a:lnSpc>
                <a:spcPct val="100000"/>
              </a:lnSpc>
              <a:spcBef>
                <a:spcPts val="0"/>
              </a:spcBef>
              <a:spcAft>
                <a:spcPts val="0"/>
              </a:spcAft>
              <a:buNone/>
            </a:pPr>
            <a:r>
              <a:rPr b="0" i="0" lang="en-US" sz="1400" u="none" cap="none" strike="noStrike">
                <a:solidFill>
                  <a:srgbClr val="1F2728"/>
                </a:solidFill>
                <a:latin typeface="Roboto"/>
                <a:ea typeface="Roboto"/>
                <a:cs typeface="Roboto"/>
                <a:sym typeface="Roboto"/>
              </a:rPr>
              <a:t>Storage runs asynchronously, preserving UI responsiveness and eliminating bottlenecks.</a:t>
            </a:r>
            <a:endParaRPr/>
          </a:p>
        </p:txBody>
      </p:sp>
      <p:sp>
        <p:nvSpPr>
          <p:cNvPr id="362" name="Google Shape;362;p25"/>
          <p:cNvSpPr/>
          <p:nvPr/>
        </p:nvSpPr>
        <p:spPr>
          <a:xfrm>
            <a:off x="4591050" y="3276153"/>
            <a:ext cx="4171950" cy="1576982"/>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63" name="Google Shape;363;p25"/>
          <p:cNvSpPr/>
          <p:nvPr/>
        </p:nvSpPr>
        <p:spPr>
          <a:xfrm>
            <a:off x="4591050" y="3276153"/>
            <a:ext cx="4171950" cy="1576685"/>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64" name="Google Shape;364;p25"/>
          <p:cNvSpPr/>
          <p:nvPr/>
        </p:nvSpPr>
        <p:spPr>
          <a:xfrm>
            <a:off x="4591050" y="3276153"/>
            <a:ext cx="4171950" cy="1576685"/>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65" name="Google Shape;365;p25"/>
          <p:cNvSpPr/>
          <p:nvPr/>
        </p:nvSpPr>
        <p:spPr>
          <a:xfrm>
            <a:off x="6524625" y="3276153"/>
            <a:ext cx="304800" cy="30480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66" name="Google Shape;366;p25"/>
          <p:cNvSpPr txBox="1"/>
          <p:nvPr/>
        </p:nvSpPr>
        <p:spPr>
          <a:xfrm>
            <a:off x="6524625" y="3276153"/>
            <a:ext cx="304800" cy="3048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pic>
        <p:nvPicPr>
          <p:cNvPr descr="tmpcbcdthue.png" id="367" name="Google Shape;367;p25"/>
          <p:cNvPicPr preferRelativeResize="0"/>
          <p:nvPr/>
        </p:nvPicPr>
        <p:blipFill rotWithShape="1">
          <a:blip r:embed="rId6">
            <a:alphaModFix/>
          </a:blip>
          <a:srcRect b="0" l="0" r="0" t="0"/>
          <a:stretch/>
        </p:blipFill>
        <p:spPr>
          <a:xfrm>
            <a:off x="6524625" y="3276153"/>
            <a:ext cx="304800" cy="304800"/>
          </a:xfrm>
          <a:prstGeom prst="rect">
            <a:avLst/>
          </a:prstGeom>
          <a:noFill/>
          <a:ln>
            <a:noFill/>
          </a:ln>
        </p:spPr>
      </p:pic>
      <p:sp>
        <p:nvSpPr>
          <p:cNvPr id="368" name="Google Shape;368;p25"/>
          <p:cNvSpPr txBox="1"/>
          <p:nvPr/>
        </p:nvSpPr>
        <p:spPr>
          <a:xfrm>
            <a:off x="4591050" y="3695253"/>
            <a:ext cx="4171950" cy="2286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i="0" lang="en-US" sz="1300" u="none" cap="none" strike="noStrike">
                <a:solidFill>
                  <a:srgbClr val="1F2728"/>
                </a:solidFill>
                <a:latin typeface="Roboto"/>
                <a:ea typeface="Roboto"/>
                <a:cs typeface="Roboto"/>
                <a:sym typeface="Roboto"/>
              </a:rPr>
              <a:t>Schema-Validated Outputs</a:t>
            </a:r>
            <a:endParaRPr/>
          </a:p>
          <a:p>
            <a:pPr indent="0" lvl="0" marL="0" marR="0" rtl="0" algn="ctr">
              <a:lnSpc>
                <a:spcPct val="100000"/>
              </a:lnSpc>
              <a:spcBef>
                <a:spcPts val="0"/>
              </a:spcBef>
              <a:spcAft>
                <a:spcPts val="0"/>
              </a:spcAft>
              <a:buNone/>
            </a:pPr>
            <a:r>
              <a:rPr b="0" i="0" lang="en-US" sz="1400" u="none" cap="none" strike="noStrike">
                <a:solidFill>
                  <a:srgbClr val="1F2728"/>
                </a:solidFill>
                <a:latin typeface="Roboto"/>
                <a:ea typeface="Roboto"/>
                <a:cs typeface="Roboto"/>
                <a:sym typeface="Roboto"/>
              </a:rPr>
              <a:t>All AI results are forced into a clean format, reducing parsing errors and manual corrections.</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26"/>
          <p:cNvSpPr txBox="1"/>
          <p:nvPr>
            <p:ph type="title"/>
          </p:nvPr>
        </p:nvSpPr>
        <p:spPr>
          <a:xfrm>
            <a:off x="311700" y="0"/>
            <a:ext cx="8520600" cy="712925"/>
          </a:xfrm>
          <a:prstGeom prst="rect">
            <a:avLst/>
          </a:prstGeom>
          <a:noFill/>
          <a:ln>
            <a:noFill/>
          </a:ln>
        </p:spPr>
        <p:txBody>
          <a:bodyPr anchorCtr="0" anchor="ctr" bIns="91425" lIns="91425" spcFirstLastPara="1" rIns="91425" wrap="square" tIns="91425">
            <a:normAutofit/>
          </a:bodyPr>
          <a:lstStyle/>
          <a:p>
            <a:pPr indent="0" lvl="0" marL="0" rtl="0" algn="l">
              <a:lnSpc>
                <a:spcPct val="100000"/>
              </a:lnSpc>
              <a:spcBef>
                <a:spcPts val="0"/>
              </a:spcBef>
              <a:spcAft>
                <a:spcPts val="0"/>
              </a:spcAft>
              <a:buSzPts val="2200"/>
              <a:buNone/>
            </a:pPr>
            <a:r>
              <a:rPr lang="en-US" sz="2200"/>
              <a:t>Risks &amp; Trade-Offs</a:t>
            </a:r>
            <a:endParaRPr/>
          </a:p>
        </p:txBody>
      </p:sp>
      <p:sp>
        <p:nvSpPr>
          <p:cNvPr id="374" name="Google Shape;374;p26"/>
          <p:cNvSpPr txBox="1"/>
          <p:nvPr>
            <p:ph idx="2" type="subTitle"/>
          </p:nvPr>
        </p:nvSpPr>
        <p:spPr>
          <a:xfrm>
            <a:off x="311699" y="712926"/>
            <a:ext cx="8520599" cy="481810"/>
          </a:xfrm>
          <a:prstGeom prst="rect">
            <a:avLst/>
          </a:prstGeom>
          <a:noFill/>
          <a:ln>
            <a:noFill/>
          </a:ln>
        </p:spPr>
        <p:txBody>
          <a:bodyPr anchorCtr="0" anchor="t" bIns="91425" lIns="91425" spcFirstLastPara="1" rIns="91425" wrap="square" tIns="0">
            <a:normAutofit/>
          </a:bodyPr>
          <a:lstStyle/>
          <a:p>
            <a:pPr indent="0" lvl="0" marL="0" rtl="0" algn="l">
              <a:lnSpc>
                <a:spcPct val="100000"/>
              </a:lnSpc>
              <a:spcBef>
                <a:spcPts val="0"/>
              </a:spcBef>
              <a:spcAft>
                <a:spcPts val="0"/>
              </a:spcAft>
              <a:buSzPts val="1800"/>
              <a:buNone/>
            </a:pPr>
            <a:r>
              <a:rPr lang="en-US" sz="1600"/>
              <a:t>What We Accept to Gain Scalability</a:t>
            </a:r>
            <a:endParaRPr/>
          </a:p>
        </p:txBody>
      </p:sp>
      <p:sp>
        <p:nvSpPr>
          <p:cNvPr id="375" name="Google Shape;375;p26"/>
          <p:cNvSpPr/>
          <p:nvPr/>
        </p:nvSpPr>
        <p:spPr>
          <a:xfrm>
            <a:off x="228600" y="1508670"/>
            <a:ext cx="8686800" cy="320040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76" name="Google Shape;376;p26"/>
          <p:cNvSpPr/>
          <p:nvPr/>
        </p:nvSpPr>
        <p:spPr>
          <a:xfrm>
            <a:off x="228600" y="1508670"/>
            <a:ext cx="8686800" cy="320040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300" u="none" cap="none" strike="noStrike">
              <a:solidFill>
                <a:srgbClr val="616161"/>
              </a:solidFill>
              <a:latin typeface="Proxima Nova"/>
              <a:ea typeface="Proxima Nova"/>
              <a:cs typeface="Proxima Nova"/>
              <a:sym typeface="Proxima Nova"/>
            </a:endParaRPr>
          </a:p>
        </p:txBody>
      </p:sp>
      <p:sp>
        <p:nvSpPr>
          <p:cNvPr id="377" name="Google Shape;377;p26"/>
          <p:cNvSpPr/>
          <p:nvPr/>
        </p:nvSpPr>
        <p:spPr>
          <a:xfrm>
            <a:off x="228600" y="1508670"/>
            <a:ext cx="8686800" cy="320040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78" name="Google Shape;378;p26"/>
          <p:cNvSpPr/>
          <p:nvPr/>
        </p:nvSpPr>
        <p:spPr>
          <a:xfrm>
            <a:off x="228600" y="1508670"/>
            <a:ext cx="8534400" cy="320040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79" name="Google Shape;379;p26"/>
          <p:cNvSpPr/>
          <p:nvPr/>
        </p:nvSpPr>
        <p:spPr>
          <a:xfrm>
            <a:off x="228600" y="1508670"/>
            <a:ext cx="8534400" cy="3344614"/>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80" name="Google Shape;380;p26"/>
          <p:cNvSpPr/>
          <p:nvPr/>
        </p:nvSpPr>
        <p:spPr>
          <a:xfrm>
            <a:off x="228600" y="1508670"/>
            <a:ext cx="8534400" cy="3344614"/>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81" name="Google Shape;381;p26"/>
          <p:cNvSpPr/>
          <p:nvPr/>
        </p:nvSpPr>
        <p:spPr>
          <a:xfrm>
            <a:off x="228600" y="1508670"/>
            <a:ext cx="4171950" cy="1576685"/>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82" name="Google Shape;382;p26"/>
          <p:cNvSpPr/>
          <p:nvPr/>
        </p:nvSpPr>
        <p:spPr>
          <a:xfrm>
            <a:off x="228600" y="1508670"/>
            <a:ext cx="4171950" cy="1576685"/>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83" name="Google Shape;383;p26"/>
          <p:cNvSpPr/>
          <p:nvPr/>
        </p:nvSpPr>
        <p:spPr>
          <a:xfrm>
            <a:off x="228600" y="1508670"/>
            <a:ext cx="4171950" cy="1576685"/>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84" name="Google Shape;384;p26"/>
          <p:cNvSpPr/>
          <p:nvPr/>
        </p:nvSpPr>
        <p:spPr>
          <a:xfrm>
            <a:off x="2162175" y="1508670"/>
            <a:ext cx="304800" cy="30480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85" name="Google Shape;385;p26"/>
          <p:cNvSpPr txBox="1"/>
          <p:nvPr/>
        </p:nvSpPr>
        <p:spPr>
          <a:xfrm>
            <a:off x="2162175" y="1508670"/>
            <a:ext cx="304800" cy="3048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pic>
        <p:nvPicPr>
          <p:cNvPr descr="tmp3hdw_rxp.png" id="386" name="Google Shape;386;p26"/>
          <p:cNvPicPr preferRelativeResize="0"/>
          <p:nvPr/>
        </p:nvPicPr>
        <p:blipFill rotWithShape="1">
          <a:blip r:embed="rId3">
            <a:alphaModFix/>
          </a:blip>
          <a:srcRect b="0" l="0" r="0" t="0"/>
          <a:stretch/>
        </p:blipFill>
        <p:spPr>
          <a:xfrm>
            <a:off x="2162175" y="1508670"/>
            <a:ext cx="304800" cy="304800"/>
          </a:xfrm>
          <a:prstGeom prst="rect">
            <a:avLst/>
          </a:prstGeom>
          <a:noFill/>
          <a:ln>
            <a:noFill/>
          </a:ln>
        </p:spPr>
      </p:pic>
      <p:sp>
        <p:nvSpPr>
          <p:cNvPr id="387" name="Google Shape;387;p26"/>
          <p:cNvSpPr txBox="1"/>
          <p:nvPr/>
        </p:nvSpPr>
        <p:spPr>
          <a:xfrm>
            <a:off x="228600" y="1927770"/>
            <a:ext cx="4171950" cy="2286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i="0" lang="en-US" sz="1300" u="none" cap="none" strike="noStrike">
                <a:solidFill>
                  <a:srgbClr val="1F2728"/>
                </a:solidFill>
                <a:latin typeface="Roboto"/>
                <a:ea typeface="Roboto"/>
                <a:cs typeface="Roboto"/>
                <a:sym typeface="Roboto"/>
              </a:rPr>
              <a:t>AI Model Dependency</a:t>
            </a:r>
            <a:endParaRPr/>
          </a:p>
          <a:p>
            <a:pPr indent="0" lvl="0" marL="0" marR="0" rtl="0" algn="ctr">
              <a:lnSpc>
                <a:spcPct val="100000"/>
              </a:lnSpc>
              <a:spcBef>
                <a:spcPts val="0"/>
              </a:spcBef>
              <a:spcAft>
                <a:spcPts val="0"/>
              </a:spcAft>
              <a:buNone/>
            </a:pPr>
            <a:r>
              <a:rPr b="0" i="0" lang="en-US" sz="1400" u="none" cap="none" strike="noStrike">
                <a:solidFill>
                  <a:srgbClr val="1F2728"/>
                </a:solidFill>
                <a:latin typeface="Roboto"/>
                <a:ea typeface="Roboto"/>
                <a:cs typeface="Roboto"/>
                <a:sym typeface="Roboto"/>
              </a:rPr>
              <a:t>Reliance on OpenAI agents introduces external service risk and requires prompt maintenance.</a:t>
            </a:r>
            <a:endParaRPr/>
          </a:p>
        </p:txBody>
      </p:sp>
      <p:sp>
        <p:nvSpPr>
          <p:cNvPr id="388" name="Google Shape;388;p26"/>
          <p:cNvSpPr/>
          <p:nvPr/>
        </p:nvSpPr>
        <p:spPr>
          <a:xfrm>
            <a:off x="4591050" y="1508670"/>
            <a:ext cx="4171950" cy="1576685"/>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89" name="Google Shape;389;p26"/>
          <p:cNvSpPr/>
          <p:nvPr/>
        </p:nvSpPr>
        <p:spPr>
          <a:xfrm>
            <a:off x="4591050" y="1508670"/>
            <a:ext cx="4171950" cy="1576685"/>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90" name="Google Shape;390;p26"/>
          <p:cNvSpPr/>
          <p:nvPr/>
        </p:nvSpPr>
        <p:spPr>
          <a:xfrm>
            <a:off x="4591050" y="1508670"/>
            <a:ext cx="4171950" cy="1576685"/>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91" name="Google Shape;391;p26"/>
          <p:cNvSpPr/>
          <p:nvPr/>
        </p:nvSpPr>
        <p:spPr>
          <a:xfrm>
            <a:off x="6524625" y="1508670"/>
            <a:ext cx="304800" cy="30480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92" name="Google Shape;392;p26"/>
          <p:cNvSpPr txBox="1"/>
          <p:nvPr/>
        </p:nvSpPr>
        <p:spPr>
          <a:xfrm>
            <a:off x="6524625" y="1508670"/>
            <a:ext cx="304800" cy="3048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pic>
        <p:nvPicPr>
          <p:cNvPr descr="tmp3wpl90pe.png" id="393" name="Google Shape;393;p26"/>
          <p:cNvPicPr preferRelativeResize="0"/>
          <p:nvPr/>
        </p:nvPicPr>
        <p:blipFill rotWithShape="1">
          <a:blip r:embed="rId4">
            <a:alphaModFix/>
          </a:blip>
          <a:srcRect b="0" l="0" r="0" t="0"/>
          <a:stretch/>
        </p:blipFill>
        <p:spPr>
          <a:xfrm>
            <a:off x="6524625" y="1508670"/>
            <a:ext cx="304800" cy="304800"/>
          </a:xfrm>
          <a:prstGeom prst="rect">
            <a:avLst/>
          </a:prstGeom>
          <a:noFill/>
          <a:ln>
            <a:noFill/>
          </a:ln>
        </p:spPr>
      </p:pic>
      <p:sp>
        <p:nvSpPr>
          <p:cNvPr id="394" name="Google Shape;394;p26"/>
          <p:cNvSpPr txBox="1"/>
          <p:nvPr/>
        </p:nvSpPr>
        <p:spPr>
          <a:xfrm>
            <a:off x="4591050" y="1927770"/>
            <a:ext cx="4171950" cy="2286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i="0" lang="en-US" sz="1300" u="none" cap="none" strike="noStrike">
                <a:solidFill>
                  <a:srgbClr val="1F2728"/>
                </a:solidFill>
                <a:latin typeface="Roboto"/>
                <a:ea typeface="Roboto"/>
                <a:cs typeface="Roboto"/>
                <a:sym typeface="Roboto"/>
              </a:rPr>
              <a:t>Workflow Complexity in n8n</a:t>
            </a:r>
            <a:endParaRPr/>
          </a:p>
          <a:p>
            <a:pPr indent="0" lvl="0" marL="0" marR="0" rtl="0" algn="ctr">
              <a:lnSpc>
                <a:spcPct val="100000"/>
              </a:lnSpc>
              <a:spcBef>
                <a:spcPts val="0"/>
              </a:spcBef>
              <a:spcAft>
                <a:spcPts val="0"/>
              </a:spcAft>
              <a:buNone/>
            </a:pPr>
            <a:r>
              <a:rPr b="0" i="0" lang="en-US" sz="1400" u="none" cap="none" strike="noStrike">
                <a:solidFill>
                  <a:srgbClr val="1F2728"/>
                </a:solidFill>
                <a:latin typeface="Roboto"/>
                <a:ea typeface="Roboto"/>
                <a:cs typeface="Roboto"/>
                <a:sym typeface="Roboto"/>
              </a:rPr>
              <a:t>Centralized orchestration demands careful monitoring and ongoing tuning.</a:t>
            </a:r>
            <a:endParaRPr/>
          </a:p>
        </p:txBody>
      </p:sp>
      <p:sp>
        <p:nvSpPr>
          <p:cNvPr id="395" name="Google Shape;395;p26"/>
          <p:cNvSpPr/>
          <p:nvPr/>
        </p:nvSpPr>
        <p:spPr>
          <a:xfrm>
            <a:off x="228600" y="3276153"/>
            <a:ext cx="4171950" cy="1576982"/>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96" name="Google Shape;396;p26"/>
          <p:cNvSpPr/>
          <p:nvPr/>
        </p:nvSpPr>
        <p:spPr>
          <a:xfrm>
            <a:off x="228600" y="3276153"/>
            <a:ext cx="4171950" cy="1576685"/>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97" name="Google Shape;397;p26"/>
          <p:cNvSpPr/>
          <p:nvPr/>
        </p:nvSpPr>
        <p:spPr>
          <a:xfrm>
            <a:off x="228600" y="3276153"/>
            <a:ext cx="4171950" cy="1576685"/>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98" name="Google Shape;398;p26"/>
          <p:cNvSpPr/>
          <p:nvPr/>
        </p:nvSpPr>
        <p:spPr>
          <a:xfrm>
            <a:off x="2162175" y="3276153"/>
            <a:ext cx="304800" cy="30480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99" name="Google Shape;399;p26"/>
          <p:cNvSpPr txBox="1"/>
          <p:nvPr/>
        </p:nvSpPr>
        <p:spPr>
          <a:xfrm>
            <a:off x="2162175" y="3276153"/>
            <a:ext cx="304800" cy="3048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pic>
        <p:nvPicPr>
          <p:cNvPr descr="tmpsytnufnv.png" id="400" name="Google Shape;400;p26"/>
          <p:cNvPicPr preferRelativeResize="0"/>
          <p:nvPr/>
        </p:nvPicPr>
        <p:blipFill rotWithShape="1">
          <a:blip r:embed="rId5">
            <a:alphaModFix/>
          </a:blip>
          <a:srcRect b="0" l="0" r="0" t="0"/>
          <a:stretch/>
        </p:blipFill>
        <p:spPr>
          <a:xfrm>
            <a:off x="2162175" y="3276153"/>
            <a:ext cx="304800" cy="304800"/>
          </a:xfrm>
          <a:prstGeom prst="rect">
            <a:avLst/>
          </a:prstGeom>
          <a:noFill/>
          <a:ln>
            <a:noFill/>
          </a:ln>
        </p:spPr>
      </p:pic>
      <p:sp>
        <p:nvSpPr>
          <p:cNvPr id="401" name="Google Shape;401;p26"/>
          <p:cNvSpPr txBox="1"/>
          <p:nvPr/>
        </p:nvSpPr>
        <p:spPr>
          <a:xfrm>
            <a:off x="228600" y="3695253"/>
            <a:ext cx="4171950" cy="2286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i="0" lang="en-US" sz="1300" u="none" cap="none" strike="noStrike">
                <a:solidFill>
                  <a:srgbClr val="1F2728"/>
                </a:solidFill>
                <a:latin typeface="Roboto"/>
                <a:ea typeface="Roboto"/>
                <a:cs typeface="Roboto"/>
                <a:sym typeface="Roboto"/>
              </a:rPr>
              <a:t>Eventual Consistency</a:t>
            </a:r>
            <a:endParaRPr/>
          </a:p>
          <a:p>
            <a:pPr indent="0" lvl="0" marL="0" marR="0" rtl="0" algn="ctr">
              <a:lnSpc>
                <a:spcPct val="100000"/>
              </a:lnSpc>
              <a:spcBef>
                <a:spcPts val="0"/>
              </a:spcBef>
              <a:spcAft>
                <a:spcPts val="0"/>
              </a:spcAft>
              <a:buNone/>
            </a:pPr>
            <a:r>
              <a:rPr b="0" i="0" lang="en-US" sz="1400" u="none" cap="none" strike="noStrike">
                <a:solidFill>
                  <a:srgbClr val="1F2728"/>
                </a:solidFill>
                <a:latin typeface="Roboto"/>
                <a:ea typeface="Roboto"/>
                <a:cs typeface="Roboto"/>
                <a:sym typeface="Roboto"/>
              </a:rPr>
              <a:t>Asynchronous writes may delay final database visibility, trading speed for isolation.</a:t>
            </a:r>
            <a:endParaRPr/>
          </a:p>
        </p:txBody>
      </p:sp>
      <p:sp>
        <p:nvSpPr>
          <p:cNvPr id="402" name="Google Shape;402;p26"/>
          <p:cNvSpPr/>
          <p:nvPr/>
        </p:nvSpPr>
        <p:spPr>
          <a:xfrm>
            <a:off x="4591050" y="3276153"/>
            <a:ext cx="4171950" cy="1576982"/>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03" name="Google Shape;403;p26"/>
          <p:cNvSpPr/>
          <p:nvPr/>
        </p:nvSpPr>
        <p:spPr>
          <a:xfrm>
            <a:off x="4591050" y="3276153"/>
            <a:ext cx="4171950" cy="1576685"/>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04" name="Google Shape;404;p26"/>
          <p:cNvSpPr/>
          <p:nvPr/>
        </p:nvSpPr>
        <p:spPr>
          <a:xfrm>
            <a:off x="4591050" y="3276153"/>
            <a:ext cx="4171950" cy="1576685"/>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05" name="Google Shape;405;p26"/>
          <p:cNvSpPr/>
          <p:nvPr/>
        </p:nvSpPr>
        <p:spPr>
          <a:xfrm>
            <a:off x="6524625" y="3276153"/>
            <a:ext cx="304800" cy="30480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06" name="Google Shape;406;p26"/>
          <p:cNvSpPr txBox="1"/>
          <p:nvPr/>
        </p:nvSpPr>
        <p:spPr>
          <a:xfrm>
            <a:off x="6524625" y="3276153"/>
            <a:ext cx="304800" cy="3048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pic>
        <p:nvPicPr>
          <p:cNvPr descr="tmpln0m4ryp.png" id="407" name="Google Shape;407;p26"/>
          <p:cNvPicPr preferRelativeResize="0"/>
          <p:nvPr/>
        </p:nvPicPr>
        <p:blipFill rotWithShape="1">
          <a:blip r:embed="rId6">
            <a:alphaModFix/>
          </a:blip>
          <a:srcRect b="0" l="0" r="0" t="0"/>
          <a:stretch/>
        </p:blipFill>
        <p:spPr>
          <a:xfrm>
            <a:off x="6524625" y="3276153"/>
            <a:ext cx="304800" cy="304800"/>
          </a:xfrm>
          <a:prstGeom prst="rect">
            <a:avLst/>
          </a:prstGeom>
          <a:noFill/>
          <a:ln>
            <a:noFill/>
          </a:ln>
        </p:spPr>
      </p:pic>
      <p:sp>
        <p:nvSpPr>
          <p:cNvPr id="408" name="Google Shape;408;p26"/>
          <p:cNvSpPr txBox="1"/>
          <p:nvPr/>
        </p:nvSpPr>
        <p:spPr>
          <a:xfrm>
            <a:off x="4591050" y="3695253"/>
            <a:ext cx="4171950" cy="2286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i="0" lang="en-US" sz="1300" u="none" cap="none" strike="noStrike">
                <a:solidFill>
                  <a:srgbClr val="1F2728"/>
                </a:solidFill>
                <a:latin typeface="Roboto"/>
                <a:ea typeface="Roboto"/>
                <a:cs typeface="Roboto"/>
                <a:sym typeface="Roboto"/>
              </a:rPr>
              <a:t>Rule Maintenance Burden</a:t>
            </a:r>
            <a:endParaRPr/>
          </a:p>
          <a:p>
            <a:pPr indent="0" lvl="0" marL="0" marR="0" rtl="0" algn="ctr">
              <a:lnSpc>
                <a:spcPct val="100000"/>
              </a:lnSpc>
              <a:spcBef>
                <a:spcPts val="0"/>
              </a:spcBef>
              <a:spcAft>
                <a:spcPts val="0"/>
              </a:spcAft>
              <a:buNone/>
            </a:pPr>
            <a:r>
              <a:rPr b="0" i="0" lang="en-US" sz="1400" u="none" cap="none" strike="noStrike">
                <a:solidFill>
                  <a:srgbClr val="1F2728"/>
                </a:solidFill>
                <a:latin typeface="Roboto"/>
                <a:ea typeface="Roboto"/>
                <a:cs typeface="Roboto"/>
                <a:sym typeface="Roboto"/>
              </a:rPr>
              <a:t>Domain classification logic must evolve with survey changes to preserve accuracy.</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27"/>
          <p:cNvSpPr txBox="1"/>
          <p:nvPr>
            <p:ph type="title"/>
          </p:nvPr>
        </p:nvSpPr>
        <p:spPr>
          <a:xfrm>
            <a:off x="311700" y="0"/>
            <a:ext cx="8520600" cy="712925"/>
          </a:xfrm>
          <a:prstGeom prst="rect">
            <a:avLst/>
          </a:prstGeom>
          <a:noFill/>
          <a:ln>
            <a:noFill/>
          </a:ln>
        </p:spPr>
        <p:txBody>
          <a:bodyPr anchorCtr="0" anchor="ctr" bIns="91425" lIns="91425" spcFirstLastPara="1" rIns="91425" wrap="square" tIns="91425">
            <a:normAutofit/>
          </a:bodyPr>
          <a:lstStyle/>
          <a:p>
            <a:pPr indent="0" lvl="0" marL="0" rtl="0" algn="l">
              <a:lnSpc>
                <a:spcPct val="100000"/>
              </a:lnSpc>
              <a:spcBef>
                <a:spcPts val="0"/>
              </a:spcBef>
              <a:spcAft>
                <a:spcPts val="0"/>
              </a:spcAft>
              <a:buSzPts val="2200"/>
              <a:buNone/>
            </a:pPr>
            <a:r>
              <a:rPr lang="en-US" sz="2200"/>
              <a:t>Future Enhancements</a:t>
            </a:r>
            <a:endParaRPr/>
          </a:p>
        </p:txBody>
      </p:sp>
      <p:sp>
        <p:nvSpPr>
          <p:cNvPr id="414" name="Google Shape;414;p27"/>
          <p:cNvSpPr txBox="1"/>
          <p:nvPr>
            <p:ph idx="2" type="subTitle"/>
          </p:nvPr>
        </p:nvSpPr>
        <p:spPr>
          <a:xfrm>
            <a:off x="311699" y="712926"/>
            <a:ext cx="8520599" cy="481810"/>
          </a:xfrm>
          <a:prstGeom prst="rect">
            <a:avLst/>
          </a:prstGeom>
          <a:noFill/>
          <a:ln>
            <a:noFill/>
          </a:ln>
        </p:spPr>
        <p:txBody>
          <a:bodyPr anchorCtr="0" anchor="t" bIns="91425" lIns="91425" spcFirstLastPara="1" rIns="91425" wrap="square" tIns="0">
            <a:normAutofit/>
          </a:bodyPr>
          <a:lstStyle/>
          <a:p>
            <a:pPr indent="0" lvl="0" marL="0" rtl="0" algn="l">
              <a:lnSpc>
                <a:spcPct val="100000"/>
              </a:lnSpc>
              <a:spcBef>
                <a:spcPts val="0"/>
              </a:spcBef>
              <a:spcAft>
                <a:spcPts val="0"/>
              </a:spcAft>
              <a:buSzPts val="1800"/>
              <a:buNone/>
            </a:pPr>
            <a:r>
              <a:rPr lang="en-US" sz="1600"/>
              <a:t>Where We Can Grow Next</a:t>
            </a:r>
            <a:endParaRPr/>
          </a:p>
        </p:txBody>
      </p:sp>
      <p:sp>
        <p:nvSpPr>
          <p:cNvPr id="415" name="Google Shape;415;p27"/>
          <p:cNvSpPr/>
          <p:nvPr/>
        </p:nvSpPr>
        <p:spPr>
          <a:xfrm>
            <a:off x="228600" y="1508670"/>
            <a:ext cx="8686800" cy="320040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16" name="Google Shape;416;p27"/>
          <p:cNvSpPr/>
          <p:nvPr/>
        </p:nvSpPr>
        <p:spPr>
          <a:xfrm>
            <a:off x="228600" y="1508670"/>
            <a:ext cx="8686800" cy="320040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300" u="none" cap="none" strike="noStrike">
              <a:solidFill>
                <a:srgbClr val="616161"/>
              </a:solidFill>
              <a:latin typeface="Proxima Nova"/>
              <a:ea typeface="Proxima Nova"/>
              <a:cs typeface="Proxima Nova"/>
              <a:sym typeface="Proxima Nova"/>
            </a:endParaRPr>
          </a:p>
        </p:txBody>
      </p:sp>
      <p:sp>
        <p:nvSpPr>
          <p:cNvPr id="417" name="Google Shape;417;p27"/>
          <p:cNvSpPr/>
          <p:nvPr/>
        </p:nvSpPr>
        <p:spPr>
          <a:xfrm>
            <a:off x="228600" y="1508670"/>
            <a:ext cx="8686800" cy="320040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18" name="Google Shape;418;p27"/>
          <p:cNvSpPr/>
          <p:nvPr/>
        </p:nvSpPr>
        <p:spPr>
          <a:xfrm>
            <a:off x="228600" y="1508670"/>
            <a:ext cx="8534400" cy="320040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19" name="Google Shape;419;p27"/>
          <p:cNvSpPr/>
          <p:nvPr/>
        </p:nvSpPr>
        <p:spPr>
          <a:xfrm>
            <a:off x="228600" y="1508670"/>
            <a:ext cx="8534400" cy="3344614"/>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20" name="Google Shape;420;p27"/>
          <p:cNvSpPr/>
          <p:nvPr/>
        </p:nvSpPr>
        <p:spPr>
          <a:xfrm>
            <a:off x="228600" y="1508670"/>
            <a:ext cx="8534400" cy="3344614"/>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21" name="Google Shape;421;p27"/>
          <p:cNvSpPr/>
          <p:nvPr/>
        </p:nvSpPr>
        <p:spPr>
          <a:xfrm>
            <a:off x="228600" y="1508670"/>
            <a:ext cx="4171950" cy="1576685"/>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22" name="Google Shape;422;p27"/>
          <p:cNvSpPr/>
          <p:nvPr/>
        </p:nvSpPr>
        <p:spPr>
          <a:xfrm>
            <a:off x="228600" y="1508670"/>
            <a:ext cx="4171950" cy="1576685"/>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23" name="Google Shape;423;p27"/>
          <p:cNvSpPr/>
          <p:nvPr/>
        </p:nvSpPr>
        <p:spPr>
          <a:xfrm>
            <a:off x="228600" y="1508670"/>
            <a:ext cx="4171950" cy="1576685"/>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24" name="Google Shape;424;p27"/>
          <p:cNvSpPr/>
          <p:nvPr/>
        </p:nvSpPr>
        <p:spPr>
          <a:xfrm>
            <a:off x="2162175" y="1508670"/>
            <a:ext cx="304800" cy="30480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25" name="Google Shape;425;p27"/>
          <p:cNvSpPr txBox="1"/>
          <p:nvPr/>
        </p:nvSpPr>
        <p:spPr>
          <a:xfrm>
            <a:off x="2162175" y="1508670"/>
            <a:ext cx="304800" cy="3048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pic>
        <p:nvPicPr>
          <p:cNvPr descr="tmpx1looyxx.png" id="426" name="Google Shape;426;p27"/>
          <p:cNvPicPr preferRelativeResize="0"/>
          <p:nvPr/>
        </p:nvPicPr>
        <p:blipFill rotWithShape="1">
          <a:blip r:embed="rId3">
            <a:alphaModFix/>
          </a:blip>
          <a:srcRect b="0" l="0" r="0" t="0"/>
          <a:stretch/>
        </p:blipFill>
        <p:spPr>
          <a:xfrm>
            <a:off x="2162175" y="1508670"/>
            <a:ext cx="304800" cy="304800"/>
          </a:xfrm>
          <a:prstGeom prst="rect">
            <a:avLst/>
          </a:prstGeom>
          <a:noFill/>
          <a:ln>
            <a:noFill/>
          </a:ln>
        </p:spPr>
      </p:pic>
      <p:sp>
        <p:nvSpPr>
          <p:cNvPr id="427" name="Google Shape;427;p27"/>
          <p:cNvSpPr txBox="1"/>
          <p:nvPr/>
        </p:nvSpPr>
        <p:spPr>
          <a:xfrm>
            <a:off x="228600" y="1927770"/>
            <a:ext cx="4171950" cy="2286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i="0" lang="en-US" sz="1300" u="none" cap="none" strike="noStrike">
                <a:solidFill>
                  <a:srgbClr val="1F2728"/>
                </a:solidFill>
                <a:latin typeface="Roboto"/>
                <a:ea typeface="Roboto"/>
                <a:cs typeface="Roboto"/>
                <a:sym typeface="Roboto"/>
              </a:rPr>
              <a:t>Voice-Based Survey Intake</a:t>
            </a:r>
            <a:endParaRPr/>
          </a:p>
          <a:p>
            <a:pPr indent="0" lvl="0" marL="0" marR="0" rtl="0" algn="ctr">
              <a:lnSpc>
                <a:spcPct val="100000"/>
              </a:lnSpc>
              <a:spcBef>
                <a:spcPts val="0"/>
              </a:spcBef>
              <a:spcAft>
                <a:spcPts val="0"/>
              </a:spcAft>
              <a:buNone/>
            </a:pPr>
            <a:r>
              <a:rPr b="0" i="0" lang="en-US" sz="1400" u="none" cap="none" strike="noStrike">
                <a:solidFill>
                  <a:srgbClr val="1F2728"/>
                </a:solidFill>
                <a:latin typeface="Roboto"/>
                <a:ea typeface="Roboto"/>
                <a:cs typeface="Roboto"/>
                <a:sym typeface="Roboto"/>
              </a:rPr>
              <a:t>AI agents that clients can speak to for dynamic, real-time data collection.</a:t>
            </a:r>
            <a:endParaRPr/>
          </a:p>
        </p:txBody>
      </p:sp>
      <p:sp>
        <p:nvSpPr>
          <p:cNvPr id="428" name="Google Shape;428;p27"/>
          <p:cNvSpPr/>
          <p:nvPr/>
        </p:nvSpPr>
        <p:spPr>
          <a:xfrm>
            <a:off x="4591050" y="1508670"/>
            <a:ext cx="4171950" cy="1576685"/>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29" name="Google Shape;429;p27"/>
          <p:cNvSpPr/>
          <p:nvPr/>
        </p:nvSpPr>
        <p:spPr>
          <a:xfrm>
            <a:off x="4591050" y="1508670"/>
            <a:ext cx="4171950" cy="1576685"/>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30" name="Google Shape;430;p27"/>
          <p:cNvSpPr/>
          <p:nvPr/>
        </p:nvSpPr>
        <p:spPr>
          <a:xfrm>
            <a:off x="4591050" y="1508670"/>
            <a:ext cx="4171950" cy="1576685"/>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31" name="Google Shape;431;p27"/>
          <p:cNvSpPr/>
          <p:nvPr/>
        </p:nvSpPr>
        <p:spPr>
          <a:xfrm>
            <a:off x="6524625" y="1508670"/>
            <a:ext cx="304800" cy="30480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32" name="Google Shape;432;p27"/>
          <p:cNvSpPr txBox="1"/>
          <p:nvPr/>
        </p:nvSpPr>
        <p:spPr>
          <a:xfrm>
            <a:off x="6524625" y="1508670"/>
            <a:ext cx="304800" cy="3048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pic>
        <p:nvPicPr>
          <p:cNvPr descr="tmpcako6urc.png" id="433" name="Google Shape;433;p27"/>
          <p:cNvPicPr preferRelativeResize="0"/>
          <p:nvPr/>
        </p:nvPicPr>
        <p:blipFill rotWithShape="1">
          <a:blip r:embed="rId4">
            <a:alphaModFix/>
          </a:blip>
          <a:srcRect b="0" l="0" r="0" t="0"/>
          <a:stretch/>
        </p:blipFill>
        <p:spPr>
          <a:xfrm>
            <a:off x="6524625" y="1508670"/>
            <a:ext cx="304800" cy="304800"/>
          </a:xfrm>
          <a:prstGeom prst="rect">
            <a:avLst/>
          </a:prstGeom>
          <a:noFill/>
          <a:ln>
            <a:noFill/>
          </a:ln>
        </p:spPr>
      </p:pic>
      <p:sp>
        <p:nvSpPr>
          <p:cNvPr id="434" name="Google Shape;434;p27"/>
          <p:cNvSpPr txBox="1"/>
          <p:nvPr/>
        </p:nvSpPr>
        <p:spPr>
          <a:xfrm>
            <a:off x="4591050" y="1927770"/>
            <a:ext cx="4171950" cy="2286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i="0" lang="en-US" sz="1300" u="none" cap="none" strike="noStrike">
                <a:solidFill>
                  <a:srgbClr val="1F2728"/>
                </a:solidFill>
                <a:latin typeface="Roboto"/>
                <a:ea typeface="Roboto"/>
                <a:cs typeface="Roboto"/>
                <a:sym typeface="Roboto"/>
              </a:rPr>
              <a:t>AI-Driven Insurance Alignment</a:t>
            </a:r>
            <a:endParaRPr/>
          </a:p>
          <a:p>
            <a:pPr indent="0" lvl="0" marL="0" marR="0" rtl="0" algn="ctr">
              <a:lnSpc>
                <a:spcPct val="100000"/>
              </a:lnSpc>
              <a:spcBef>
                <a:spcPts val="0"/>
              </a:spcBef>
              <a:spcAft>
                <a:spcPts val="0"/>
              </a:spcAft>
              <a:buNone/>
            </a:pPr>
            <a:r>
              <a:rPr b="0" i="0" lang="en-US" sz="1400" u="none" cap="none" strike="noStrike">
                <a:solidFill>
                  <a:srgbClr val="1F2728"/>
                </a:solidFill>
                <a:latin typeface="Roboto"/>
                <a:ea typeface="Roboto"/>
                <a:cs typeface="Roboto"/>
                <a:sym typeface="Roboto"/>
              </a:rPr>
              <a:t>Models trained to compare risks against policy guidelines for coverage optimization.</a:t>
            </a:r>
            <a:endParaRPr/>
          </a:p>
        </p:txBody>
      </p:sp>
      <p:sp>
        <p:nvSpPr>
          <p:cNvPr id="435" name="Google Shape;435;p27"/>
          <p:cNvSpPr/>
          <p:nvPr/>
        </p:nvSpPr>
        <p:spPr>
          <a:xfrm>
            <a:off x="228600" y="3276153"/>
            <a:ext cx="4171950" cy="1576982"/>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36" name="Google Shape;436;p27"/>
          <p:cNvSpPr/>
          <p:nvPr/>
        </p:nvSpPr>
        <p:spPr>
          <a:xfrm>
            <a:off x="228600" y="3276153"/>
            <a:ext cx="4171950" cy="1576685"/>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37" name="Google Shape;437;p27"/>
          <p:cNvSpPr/>
          <p:nvPr/>
        </p:nvSpPr>
        <p:spPr>
          <a:xfrm>
            <a:off x="228600" y="3276153"/>
            <a:ext cx="4171950" cy="1576685"/>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38" name="Google Shape;438;p27"/>
          <p:cNvSpPr/>
          <p:nvPr/>
        </p:nvSpPr>
        <p:spPr>
          <a:xfrm>
            <a:off x="2162175" y="3276153"/>
            <a:ext cx="304800" cy="30480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39" name="Google Shape;439;p27"/>
          <p:cNvSpPr txBox="1"/>
          <p:nvPr/>
        </p:nvSpPr>
        <p:spPr>
          <a:xfrm>
            <a:off x="2162175" y="3276153"/>
            <a:ext cx="304800" cy="3048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pic>
        <p:nvPicPr>
          <p:cNvPr descr="tmppuy0gw26.png" id="440" name="Google Shape;440;p27"/>
          <p:cNvPicPr preferRelativeResize="0"/>
          <p:nvPr/>
        </p:nvPicPr>
        <p:blipFill rotWithShape="1">
          <a:blip r:embed="rId5">
            <a:alphaModFix/>
          </a:blip>
          <a:srcRect b="0" l="0" r="0" t="0"/>
          <a:stretch/>
        </p:blipFill>
        <p:spPr>
          <a:xfrm>
            <a:off x="2162175" y="3276153"/>
            <a:ext cx="304800" cy="304800"/>
          </a:xfrm>
          <a:prstGeom prst="rect">
            <a:avLst/>
          </a:prstGeom>
          <a:noFill/>
          <a:ln>
            <a:noFill/>
          </a:ln>
        </p:spPr>
      </p:pic>
      <p:sp>
        <p:nvSpPr>
          <p:cNvPr id="441" name="Google Shape;441;p27"/>
          <p:cNvSpPr txBox="1"/>
          <p:nvPr/>
        </p:nvSpPr>
        <p:spPr>
          <a:xfrm>
            <a:off x="228600" y="3695253"/>
            <a:ext cx="4171950" cy="2286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i="0" lang="en-US" sz="1300" u="none" cap="none" strike="noStrike">
                <a:solidFill>
                  <a:srgbClr val="1F2728"/>
                </a:solidFill>
                <a:latin typeface="Roboto"/>
                <a:ea typeface="Roboto"/>
                <a:cs typeface="Roboto"/>
                <a:sym typeface="Roboto"/>
              </a:rPr>
              <a:t>Follow-Up Automation</a:t>
            </a:r>
            <a:endParaRPr/>
          </a:p>
          <a:p>
            <a:pPr indent="0" lvl="0" marL="0" marR="0" rtl="0" algn="ctr">
              <a:lnSpc>
                <a:spcPct val="100000"/>
              </a:lnSpc>
              <a:spcBef>
                <a:spcPts val="0"/>
              </a:spcBef>
              <a:spcAft>
                <a:spcPts val="0"/>
              </a:spcAft>
              <a:buNone/>
            </a:pPr>
            <a:r>
              <a:rPr b="0" i="0" lang="en-US" sz="1400" u="none" cap="none" strike="noStrike">
                <a:solidFill>
                  <a:srgbClr val="1F2728"/>
                </a:solidFill>
                <a:latin typeface="Roboto"/>
                <a:ea typeface="Roboto"/>
                <a:cs typeface="Roboto"/>
                <a:sym typeface="Roboto"/>
              </a:rPr>
              <a:t>System-generated clarifications and deeper analysis prompts for incomplete or risky responses.</a:t>
            </a:r>
            <a:endParaRPr/>
          </a:p>
        </p:txBody>
      </p:sp>
      <p:sp>
        <p:nvSpPr>
          <p:cNvPr id="442" name="Google Shape;442;p27"/>
          <p:cNvSpPr/>
          <p:nvPr/>
        </p:nvSpPr>
        <p:spPr>
          <a:xfrm>
            <a:off x="4591050" y="3276153"/>
            <a:ext cx="4171950" cy="1576982"/>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43" name="Google Shape;443;p27"/>
          <p:cNvSpPr/>
          <p:nvPr/>
        </p:nvSpPr>
        <p:spPr>
          <a:xfrm>
            <a:off x="4591050" y="3276153"/>
            <a:ext cx="4171950" cy="1576685"/>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44" name="Google Shape;444;p27"/>
          <p:cNvSpPr/>
          <p:nvPr/>
        </p:nvSpPr>
        <p:spPr>
          <a:xfrm>
            <a:off x="4591050" y="3276153"/>
            <a:ext cx="4171950" cy="1576685"/>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45" name="Google Shape;445;p27"/>
          <p:cNvSpPr/>
          <p:nvPr/>
        </p:nvSpPr>
        <p:spPr>
          <a:xfrm>
            <a:off x="6524625" y="3276153"/>
            <a:ext cx="304800" cy="30480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46" name="Google Shape;446;p27"/>
          <p:cNvSpPr txBox="1"/>
          <p:nvPr/>
        </p:nvSpPr>
        <p:spPr>
          <a:xfrm>
            <a:off x="6524625" y="3276153"/>
            <a:ext cx="304800" cy="3048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pic>
        <p:nvPicPr>
          <p:cNvPr descr="tmp5aye3pmx.png" id="447" name="Google Shape;447;p27"/>
          <p:cNvPicPr preferRelativeResize="0"/>
          <p:nvPr/>
        </p:nvPicPr>
        <p:blipFill rotWithShape="1">
          <a:blip r:embed="rId6">
            <a:alphaModFix/>
          </a:blip>
          <a:srcRect b="0" l="0" r="0" t="0"/>
          <a:stretch/>
        </p:blipFill>
        <p:spPr>
          <a:xfrm>
            <a:off x="6524625" y="3276153"/>
            <a:ext cx="304800" cy="304800"/>
          </a:xfrm>
          <a:prstGeom prst="rect">
            <a:avLst/>
          </a:prstGeom>
          <a:noFill/>
          <a:ln>
            <a:noFill/>
          </a:ln>
        </p:spPr>
      </p:pic>
      <p:sp>
        <p:nvSpPr>
          <p:cNvPr id="448" name="Google Shape;448;p27"/>
          <p:cNvSpPr txBox="1"/>
          <p:nvPr/>
        </p:nvSpPr>
        <p:spPr>
          <a:xfrm>
            <a:off x="4591050" y="3695253"/>
            <a:ext cx="4171950" cy="2286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i="0" lang="en-US" sz="1300" u="none" cap="none" strike="noStrike">
                <a:solidFill>
                  <a:srgbClr val="1F2728"/>
                </a:solidFill>
                <a:latin typeface="Roboto"/>
                <a:ea typeface="Roboto"/>
                <a:cs typeface="Roboto"/>
                <a:sym typeface="Roboto"/>
              </a:rPr>
              <a:t>Cross-Property Analytics</a:t>
            </a:r>
            <a:endParaRPr/>
          </a:p>
          <a:p>
            <a:pPr indent="0" lvl="0" marL="0" marR="0" rtl="0" algn="ctr">
              <a:lnSpc>
                <a:spcPct val="100000"/>
              </a:lnSpc>
              <a:spcBef>
                <a:spcPts val="0"/>
              </a:spcBef>
              <a:spcAft>
                <a:spcPts val="0"/>
              </a:spcAft>
              <a:buNone/>
            </a:pPr>
            <a:r>
              <a:rPr b="0" i="0" lang="en-US" sz="1400" u="none" cap="none" strike="noStrike">
                <a:solidFill>
                  <a:srgbClr val="1F2728"/>
                </a:solidFill>
                <a:latin typeface="Roboto"/>
                <a:ea typeface="Roboto"/>
                <a:cs typeface="Roboto"/>
                <a:sym typeface="Roboto"/>
              </a:rPr>
              <a:t>Pattern discovery across risk profiles to guide portfolio-level decisions and mitigation strategies.</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 name="Shape 452"/>
        <p:cNvGrpSpPr/>
        <p:nvPr/>
      </p:nvGrpSpPr>
      <p:grpSpPr>
        <a:xfrm>
          <a:off x="0" y="0"/>
          <a:ext cx="0" cy="0"/>
          <a:chOff x="0" y="0"/>
          <a:chExt cx="0" cy="0"/>
        </a:xfrm>
      </p:grpSpPr>
      <p:sp>
        <p:nvSpPr>
          <p:cNvPr id="453" name="Google Shape;453;p28"/>
          <p:cNvSpPr txBox="1"/>
          <p:nvPr>
            <p:ph type="title"/>
          </p:nvPr>
        </p:nvSpPr>
        <p:spPr>
          <a:xfrm>
            <a:off x="311700" y="0"/>
            <a:ext cx="8520600" cy="712925"/>
          </a:xfrm>
          <a:prstGeom prst="rect">
            <a:avLst/>
          </a:prstGeom>
          <a:noFill/>
          <a:ln>
            <a:noFill/>
          </a:ln>
        </p:spPr>
        <p:txBody>
          <a:bodyPr anchorCtr="0" anchor="ctr" bIns="91425" lIns="91425" spcFirstLastPara="1" rIns="91425" wrap="square" tIns="91425">
            <a:normAutofit/>
          </a:bodyPr>
          <a:lstStyle/>
          <a:p>
            <a:pPr indent="0" lvl="0" marL="0" rtl="0" algn="l">
              <a:lnSpc>
                <a:spcPct val="100000"/>
              </a:lnSpc>
              <a:spcBef>
                <a:spcPts val="0"/>
              </a:spcBef>
              <a:spcAft>
                <a:spcPts val="0"/>
              </a:spcAft>
              <a:buSzPts val="2200"/>
              <a:buNone/>
            </a:pPr>
            <a:r>
              <a:rPr lang="en-US" sz="2200"/>
              <a:t>Conclusion</a:t>
            </a:r>
            <a:endParaRPr/>
          </a:p>
        </p:txBody>
      </p:sp>
      <p:sp>
        <p:nvSpPr>
          <p:cNvPr id="454" name="Google Shape;454;p28"/>
          <p:cNvSpPr txBox="1"/>
          <p:nvPr>
            <p:ph idx="2" type="subTitle"/>
          </p:nvPr>
        </p:nvSpPr>
        <p:spPr>
          <a:xfrm>
            <a:off x="311699" y="712926"/>
            <a:ext cx="8520599" cy="481810"/>
          </a:xfrm>
          <a:prstGeom prst="rect">
            <a:avLst/>
          </a:prstGeom>
          <a:noFill/>
          <a:ln>
            <a:noFill/>
          </a:ln>
        </p:spPr>
        <p:txBody>
          <a:bodyPr anchorCtr="0" anchor="t" bIns="91425" lIns="91425" spcFirstLastPara="1" rIns="91425" wrap="square" tIns="0">
            <a:normAutofit/>
          </a:bodyPr>
          <a:lstStyle/>
          <a:p>
            <a:pPr indent="0" lvl="0" marL="0" rtl="0" algn="l">
              <a:lnSpc>
                <a:spcPct val="100000"/>
              </a:lnSpc>
              <a:spcBef>
                <a:spcPts val="0"/>
              </a:spcBef>
              <a:spcAft>
                <a:spcPts val="0"/>
              </a:spcAft>
              <a:buSzPts val="1800"/>
              <a:buNone/>
            </a:pPr>
            <a:r>
              <a:rPr lang="en-US" sz="1600"/>
              <a:t>A Stable, Scalable, AI-Powered Risk Platform</a:t>
            </a:r>
            <a:endParaRPr/>
          </a:p>
        </p:txBody>
      </p:sp>
      <p:sp>
        <p:nvSpPr>
          <p:cNvPr id="455" name="Google Shape;455;p28"/>
          <p:cNvSpPr/>
          <p:nvPr/>
        </p:nvSpPr>
        <p:spPr>
          <a:xfrm>
            <a:off x="228600" y="1508670"/>
            <a:ext cx="8686800" cy="320040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56" name="Google Shape;456;p28"/>
          <p:cNvSpPr/>
          <p:nvPr/>
        </p:nvSpPr>
        <p:spPr>
          <a:xfrm>
            <a:off x="228600" y="1508670"/>
            <a:ext cx="8686800" cy="320040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300" u="none" cap="none" strike="noStrike">
              <a:solidFill>
                <a:srgbClr val="616161"/>
              </a:solidFill>
              <a:latin typeface="Proxima Nova"/>
              <a:ea typeface="Proxima Nova"/>
              <a:cs typeface="Proxima Nova"/>
              <a:sym typeface="Proxima Nova"/>
            </a:endParaRPr>
          </a:p>
        </p:txBody>
      </p:sp>
      <p:sp>
        <p:nvSpPr>
          <p:cNvPr id="457" name="Google Shape;457;p28"/>
          <p:cNvSpPr/>
          <p:nvPr/>
        </p:nvSpPr>
        <p:spPr>
          <a:xfrm>
            <a:off x="228600" y="1508670"/>
            <a:ext cx="8686800" cy="320040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58" name="Google Shape;458;p28"/>
          <p:cNvSpPr/>
          <p:nvPr/>
        </p:nvSpPr>
        <p:spPr>
          <a:xfrm>
            <a:off x="228600" y="1508670"/>
            <a:ext cx="8534400" cy="320040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59" name="Google Shape;459;p28"/>
          <p:cNvSpPr/>
          <p:nvPr/>
        </p:nvSpPr>
        <p:spPr>
          <a:xfrm>
            <a:off x="228600" y="1508670"/>
            <a:ext cx="8534400" cy="3344614"/>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60" name="Google Shape;460;p28"/>
          <p:cNvSpPr/>
          <p:nvPr/>
        </p:nvSpPr>
        <p:spPr>
          <a:xfrm>
            <a:off x="228600" y="1508670"/>
            <a:ext cx="4154685" cy="3344614"/>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61" name="Google Shape;461;p28"/>
          <p:cNvSpPr txBox="1"/>
          <p:nvPr/>
        </p:nvSpPr>
        <p:spPr>
          <a:xfrm>
            <a:off x="228600" y="1508670"/>
            <a:ext cx="4154685" cy="3090118"/>
          </a:xfrm>
          <a:prstGeom prst="rect">
            <a:avLst/>
          </a:prstGeom>
          <a:noFill/>
          <a:ln>
            <a:noFill/>
          </a:ln>
        </p:spPr>
        <p:txBody>
          <a:bodyPr anchorCtr="0" anchor="t" bIns="190500" lIns="165100" spcFirstLastPara="1" rIns="0" wrap="square" tIns="0">
            <a:spAutoFit/>
          </a:bodyPr>
          <a:lstStyle/>
          <a:p>
            <a:pPr indent="-98777" lvl="0" marL="228600" marR="0" rtl="0" algn="l">
              <a:lnSpc>
                <a:spcPct val="100000"/>
              </a:lnSpc>
              <a:spcBef>
                <a:spcPts val="0"/>
              </a:spcBef>
              <a:spcAft>
                <a:spcPts val="0"/>
              </a:spcAft>
              <a:buClr>
                <a:srgbClr val="000000"/>
              </a:buClr>
              <a:buSzPts val="1556"/>
              <a:buFont typeface="Arial"/>
              <a:buChar char="•"/>
            </a:pPr>
            <a:r>
              <a:rPr b="1" i="0" lang="en-US" sz="1400" u="none" cap="none" strike="noStrike">
                <a:solidFill>
                  <a:srgbClr val="1F2728"/>
                </a:solidFill>
                <a:latin typeface="Roboto"/>
                <a:ea typeface="Roboto"/>
                <a:cs typeface="Roboto"/>
                <a:sym typeface="Roboto"/>
              </a:rPr>
              <a:t>Legacy System Preserved:</a:t>
            </a:r>
            <a:r>
              <a:rPr b="0" i="0" lang="en-US" sz="1400" u="none" cap="none" strike="noStrike">
                <a:solidFill>
                  <a:srgbClr val="1F2728"/>
                </a:solidFill>
                <a:latin typeface="Roboto"/>
                <a:ea typeface="Roboto"/>
                <a:cs typeface="Roboto"/>
                <a:sym typeface="Roboto"/>
              </a:rPr>
              <a:t> Modernization enhanced functionality without disrupting existing MVC workflows.</a:t>
            </a:r>
            <a:endParaRPr/>
          </a:p>
          <a:p>
            <a:pPr indent="-98777" lvl="1" marL="228600" marR="0" rtl="0" algn="l">
              <a:lnSpc>
                <a:spcPct val="100000"/>
              </a:lnSpc>
              <a:spcBef>
                <a:spcPts val="0"/>
              </a:spcBef>
              <a:spcAft>
                <a:spcPts val="0"/>
              </a:spcAft>
              <a:buClr>
                <a:srgbClr val="000000"/>
              </a:buClr>
              <a:buSzPts val="1556"/>
              <a:buFont typeface="Arial"/>
              <a:buChar char="•"/>
            </a:pPr>
            <a:r>
              <a:rPr b="1" i="0" lang="en-US" sz="1400" u="none" cap="none" strike="noStrike">
                <a:solidFill>
                  <a:srgbClr val="1F2728"/>
                </a:solidFill>
                <a:latin typeface="Roboto"/>
                <a:ea typeface="Roboto"/>
                <a:cs typeface="Roboto"/>
                <a:sym typeface="Roboto"/>
              </a:rPr>
              <a:t>Modular AI Integration:</a:t>
            </a:r>
            <a:r>
              <a:rPr b="0" i="0" lang="en-US" sz="1400" u="none" cap="none" strike="noStrike">
                <a:solidFill>
                  <a:srgbClr val="1F2728"/>
                </a:solidFill>
                <a:latin typeface="Roboto"/>
                <a:ea typeface="Roboto"/>
                <a:cs typeface="Roboto"/>
                <a:sym typeface="Roboto"/>
              </a:rPr>
              <a:t> Domain-specific AI agents support parallel processing and consistent evaluation.</a:t>
            </a:r>
            <a:endParaRPr/>
          </a:p>
          <a:p>
            <a:pPr indent="-98777" lvl="1" marL="228600" marR="0" rtl="0" algn="l">
              <a:lnSpc>
                <a:spcPct val="100000"/>
              </a:lnSpc>
              <a:spcBef>
                <a:spcPts val="0"/>
              </a:spcBef>
              <a:spcAft>
                <a:spcPts val="0"/>
              </a:spcAft>
              <a:buClr>
                <a:srgbClr val="000000"/>
              </a:buClr>
              <a:buSzPts val="1556"/>
              <a:buFont typeface="Arial"/>
              <a:buChar char="•"/>
            </a:pPr>
            <a:r>
              <a:rPr b="1" i="0" lang="en-US" sz="1400" u="none" cap="none" strike="noStrike">
                <a:solidFill>
                  <a:srgbClr val="1F2728"/>
                </a:solidFill>
                <a:latin typeface="Roboto"/>
                <a:ea typeface="Roboto"/>
                <a:cs typeface="Roboto"/>
                <a:sym typeface="Roboto"/>
              </a:rPr>
              <a:t>Reliable and Responsive:</a:t>
            </a:r>
            <a:r>
              <a:rPr b="0" i="0" lang="en-US" sz="1400" u="none" cap="none" strike="noStrike">
                <a:solidFill>
                  <a:srgbClr val="1F2728"/>
                </a:solidFill>
                <a:latin typeface="Roboto"/>
                <a:ea typeface="Roboto"/>
                <a:cs typeface="Roboto"/>
                <a:sym typeface="Roboto"/>
              </a:rPr>
              <a:t> Decoupled workflows reduce timeouts and maintain fast UI feedback.</a:t>
            </a:r>
            <a:endParaRPr/>
          </a:p>
          <a:p>
            <a:pPr indent="-98777" lvl="1" marL="228600" marR="0" rtl="0" algn="l">
              <a:lnSpc>
                <a:spcPct val="100000"/>
              </a:lnSpc>
              <a:spcBef>
                <a:spcPts val="0"/>
              </a:spcBef>
              <a:spcAft>
                <a:spcPts val="0"/>
              </a:spcAft>
              <a:buClr>
                <a:srgbClr val="000000"/>
              </a:buClr>
              <a:buSzPts val="1556"/>
              <a:buFont typeface="Arial"/>
              <a:buChar char="•"/>
            </a:pPr>
            <a:r>
              <a:rPr b="1" i="0" lang="en-US" sz="1400" u="none" cap="none" strike="noStrike">
                <a:solidFill>
                  <a:srgbClr val="1F2728"/>
                </a:solidFill>
                <a:latin typeface="Roboto"/>
                <a:ea typeface="Roboto"/>
                <a:cs typeface="Roboto"/>
                <a:sym typeface="Roboto"/>
              </a:rPr>
              <a:t>Extensible and Maintainable:</a:t>
            </a:r>
            <a:r>
              <a:rPr b="0" i="0" lang="en-US" sz="1400" u="none" cap="none" strike="noStrike">
                <a:solidFill>
                  <a:srgbClr val="1F2728"/>
                </a:solidFill>
                <a:latin typeface="Roboto"/>
                <a:ea typeface="Roboto"/>
                <a:cs typeface="Roboto"/>
                <a:sym typeface="Roboto"/>
              </a:rPr>
              <a:t> Architecture supports future domain additions and evolving business requirements.</a:t>
            </a:r>
            <a:endParaRPr/>
          </a:p>
        </p:txBody>
      </p:sp>
      <p:sp>
        <p:nvSpPr>
          <p:cNvPr id="462" name="Google Shape;462;p28"/>
          <p:cNvSpPr/>
          <p:nvPr/>
        </p:nvSpPr>
        <p:spPr>
          <a:xfrm>
            <a:off x="4608165" y="1508670"/>
            <a:ext cx="4154685" cy="2603152"/>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63" name="Google Shape;463;p28"/>
          <p:cNvSpPr/>
          <p:nvPr/>
        </p:nvSpPr>
        <p:spPr>
          <a:xfrm>
            <a:off x="4608165" y="1508670"/>
            <a:ext cx="4154685" cy="2603152"/>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64" name="Google Shape;464;p28"/>
          <p:cNvSpPr txBox="1"/>
          <p:nvPr/>
        </p:nvSpPr>
        <p:spPr>
          <a:xfrm>
            <a:off x="4608165" y="1508670"/>
            <a:ext cx="4154685" cy="2338685"/>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pic>
        <p:nvPicPr>
          <p:cNvPr descr="tmpiat84bzs.png" id="465" name="Google Shape;465;p28"/>
          <p:cNvPicPr preferRelativeResize="0"/>
          <p:nvPr/>
        </p:nvPicPr>
        <p:blipFill rotWithShape="1">
          <a:blip r:embed="rId3">
            <a:alphaModFix/>
          </a:blip>
          <a:srcRect b="0" l="0" r="0" t="0"/>
          <a:stretch/>
        </p:blipFill>
        <p:spPr>
          <a:xfrm>
            <a:off x="4608165" y="1508670"/>
            <a:ext cx="4154685" cy="2338685"/>
          </a:xfrm>
          <a:prstGeom prst="rect">
            <a:avLst/>
          </a:prstGeom>
          <a:noFill/>
          <a:ln>
            <a:noFill/>
          </a:ln>
        </p:spPr>
      </p:pic>
      <p:sp>
        <p:nvSpPr>
          <p:cNvPr id="466" name="Google Shape;466;p28"/>
          <p:cNvSpPr/>
          <p:nvPr/>
        </p:nvSpPr>
        <p:spPr>
          <a:xfrm>
            <a:off x="4608165" y="3923555"/>
            <a:ext cx="4154685" cy="188118"/>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67" name="Google Shape;467;p28"/>
          <p:cNvSpPr txBox="1"/>
          <p:nvPr/>
        </p:nvSpPr>
        <p:spPr>
          <a:xfrm>
            <a:off x="4608165" y="3923555"/>
            <a:ext cx="4154685" cy="188118"/>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None/>
            </a:pPr>
            <a:r>
              <a:rPr b="0" i="0" lang="en-US" sz="900" u="none" cap="none" strike="noStrike">
                <a:solidFill>
                  <a:srgbClr val="1F2728"/>
                </a:solidFill>
                <a:latin typeface="Roboto"/>
                <a:ea typeface="Roboto"/>
                <a:cs typeface="Roboto"/>
                <a:sym typeface="Roboto"/>
              </a:rPr>
              <a:t>Photo by Harpal Singh on Unsplash</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5"/>
          <p:cNvSpPr txBox="1"/>
          <p:nvPr>
            <p:ph type="title"/>
          </p:nvPr>
        </p:nvSpPr>
        <p:spPr>
          <a:xfrm>
            <a:off x="311700" y="0"/>
            <a:ext cx="8520600" cy="712925"/>
          </a:xfrm>
          <a:prstGeom prst="rect">
            <a:avLst/>
          </a:prstGeom>
          <a:noFill/>
          <a:ln>
            <a:noFill/>
          </a:ln>
        </p:spPr>
        <p:txBody>
          <a:bodyPr anchorCtr="0" anchor="ctr" bIns="91425" lIns="91425" spcFirstLastPara="1" rIns="91425" wrap="square" tIns="91425">
            <a:normAutofit/>
          </a:bodyPr>
          <a:lstStyle/>
          <a:p>
            <a:pPr indent="0" lvl="0" marL="0" rtl="0" algn="l">
              <a:lnSpc>
                <a:spcPct val="100000"/>
              </a:lnSpc>
              <a:spcBef>
                <a:spcPts val="0"/>
              </a:spcBef>
              <a:spcAft>
                <a:spcPts val="0"/>
              </a:spcAft>
              <a:buSzPts val="2200"/>
              <a:buNone/>
            </a:pPr>
            <a:r>
              <a:rPr lang="en-US" sz="2200"/>
              <a:t>Executive Summary</a:t>
            </a:r>
            <a:endParaRPr/>
          </a:p>
        </p:txBody>
      </p:sp>
      <p:sp>
        <p:nvSpPr>
          <p:cNvPr id="89" name="Google Shape;89;p15"/>
          <p:cNvSpPr txBox="1"/>
          <p:nvPr>
            <p:ph idx="2" type="subTitle"/>
          </p:nvPr>
        </p:nvSpPr>
        <p:spPr>
          <a:xfrm>
            <a:off x="311699" y="712926"/>
            <a:ext cx="8520599" cy="481810"/>
          </a:xfrm>
          <a:prstGeom prst="rect">
            <a:avLst/>
          </a:prstGeom>
          <a:noFill/>
          <a:ln>
            <a:noFill/>
          </a:ln>
        </p:spPr>
        <p:txBody>
          <a:bodyPr anchorCtr="0" anchor="t" bIns="91425" lIns="91425" spcFirstLastPara="1" rIns="91425" wrap="square" tIns="0">
            <a:normAutofit/>
          </a:bodyPr>
          <a:lstStyle/>
          <a:p>
            <a:pPr indent="0" lvl="0" marL="0" rtl="0" algn="l">
              <a:lnSpc>
                <a:spcPct val="100000"/>
              </a:lnSpc>
              <a:spcBef>
                <a:spcPts val="0"/>
              </a:spcBef>
              <a:spcAft>
                <a:spcPts val="0"/>
              </a:spcAft>
              <a:buSzPts val="1800"/>
              <a:buNone/>
            </a:pPr>
            <a:r>
              <a:rPr lang="en-US" sz="1600"/>
              <a:t>Why We Modernized the Risk Evaluation Pipeline</a:t>
            </a:r>
            <a:endParaRPr/>
          </a:p>
        </p:txBody>
      </p:sp>
      <p:sp>
        <p:nvSpPr>
          <p:cNvPr id="90" name="Google Shape;90;p15"/>
          <p:cNvSpPr/>
          <p:nvPr/>
        </p:nvSpPr>
        <p:spPr>
          <a:xfrm>
            <a:off x="228600" y="1508670"/>
            <a:ext cx="8686800" cy="320040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91" name="Google Shape;91;p15"/>
          <p:cNvSpPr/>
          <p:nvPr/>
        </p:nvSpPr>
        <p:spPr>
          <a:xfrm>
            <a:off x="228600" y="1508670"/>
            <a:ext cx="8686800" cy="320040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300" u="none" cap="none" strike="noStrike">
              <a:solidFill>
                <a:srgbClr val="616161"/>
              </a:solidFill>
              <a:latin typeface="Proxima Nova"/>
              <a:ea typeface="Proxima Nova"/>
              <a:cs typeface="Proxima Nova"/>
              <a:sym typeface="Proxima Nova"/>
            </a:endParaRPr>
          </a:p>
        </p:txBody>
      </p:sp>
      <p:sp>
        <p:nvSpPr>
          <p:cNvPr id="92" name="Google Shape;92;p15"/>
          <p:cNvSpPr/>
          <p:nvPr/>
        </p:nvSpPr>
        <p:spPr>
          <a:xfrm>
            <a:off x="228600" y="1508670"/>
            <a:ext cx="8686800" cy="320040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93" name="Google Shape;93;p15"/>
          <p:cNvSpPr/>
          <p:nvPr/>
        </p:nvSpPr>
        <p:spPr>
          <a:xfrm>
            <a:off x="228600" y="1508670"/>
            <a:ext cx="8534400" cy="320040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94" name="Google Shape;94;p15"/>
          <p:cNvSpPr/>
          <p:nvPr/>
        </p:nvSpPr>
        <p:spPr>
          <a:xfrm>
            <a:off x="228600" y="1508670"/>
            <a:ext cx="8534400" cy="3344614"/>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95" name="Google Shape;95;p15"/>
          <p:cNvSpPr/>
          <p:nvPr/>
        </p:nvSpPr>
        <p:spPr>
          <a:xfrm>
            <a:off x="228600" y="1508670"/>
            <a:ext cx="8534400" cy="3344614"/>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96" name="Google Shape;96;p15"/>
          <p:cNvSpPr/>
          <p:nvPr/>
        </p:nvSpPr>
        <p:spPr>
          <a:xfrm>
            <a:off x="228600" y="1508670"/>
            <a:ext cx="4171950" cy="1683692"/>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97" name="Google Shape;97;p15"/>
          <p:cNvSpPr/>
          <p:nvPr/>
        </p:nvSpPr>
        <p:spPr>
          <a:xfrm>
            <a:off x="228600" y="1508670"/>
            <a:ext cx="4171950" cy="1683692"/>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98" name="Google Shape;98;p15"/>
          <p:cNvSpPr/>
          <p:nvPr/>
        </p:nvSpPr>
        <p:spPr>
          <a:xfrm>
            <a:off x="228600" y="1508670"/>
            <a:ext cx="4171950" cy="1683692"/>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99" name="Google Shape;99;p15"/>
          <p:cNvSpPr/>
          <p:nvPr/>
        </p:nvSpPr>
        <p:spPr>
          <a:xfrm>
            <a:off x="2162175" y="1508670"/>
            <a:ext cx="304800" cy="30480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00" name="Google Shape;100;p15"/>
          <p:cNvSpPr txBox="1"/>
          <p:nvPr/>
        </p:nvSpPr>
        <p:spPr>
          <a:xfrm>
            <a:off x="2162175" y="1508670"/>
            <a:ext cx="304800" cy="3048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pic>
        <p:nvPicPr>
          <p:cNvPr descr="tmp5yoa79lb.png" id="101" name="Google Shape;101;p15"/>
          <p:cNvPicPr preferRelativeResize="0"/>
          <p:nvPr/>
        </p:nvPicPr>
        <p:blipFill rotWithShape="1">
          <a:blip r:embed="rId3">
            <a:alphaModFix/>
          </a:blip>
          <a:srcRect b="0" l="0" r="0" t="0"/>
          <a:stretch/>
        </p:blipFill>
        <p:spPr>
          <a:xfrm>
            <a:off x="2162175" y="1508670"/>
            <a:ext cx="304800" cy="304800"/>
          </a:xfrm>
          <a:prstGeom prst="rect">
            <a:avLst/>
          </a:prstGeom>
          <a:noFill/>
          <a:ln>
            <a:noFill/>
          </a:ln>
        </p:spPr>
      </p:pic>
      <p:sp>
        <p:nvSpPr>
          <p:cNvPr id="102" name="Google Shape;102;p15"/>
          <p:cNvSpPr txBox="1"/>
          <p:nvPr/>
        </p:nvSpPr>
        <p:spPr>
          <a:xfrm>
            <a:off x="228600" y="1927770"/>
            <a:ext cx="4171950" cy="2286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i="0" lang="en-US" sz="1300" u="none" cap="none" strike="noStrike">
                <a:solidFill>
                  <a:srgbClr val="1F2728"/>
                </a:solidFill>
                <a:latin typeface="Roboto"/>
                <a:ea typeface="Roboto"/>
                <a:cs typeface="Roboto"/>
                <a:sym typeface="Roboto"/>
              </a:rPr>
              <a:t>Legacy Performance Bottlenecks</a:t>
            </a:r>
            <a:endParaRPr/>
          </a:p>
          <a:p>
            <a:pPr indent="0" lvl="0" marL="0" marR="0" rtl="0" algn="ctr">
              <a:lnSpc>
                <a:spcPct val="100000"/>
              </a:lnSpc>
              <a:spcBef>
                <a:spcPts val="0"/>
              </a:spcBef>
              <a:spcAft>
                <a:spcPts val="0"/>
              </a:spcAft>
              <a:buNone/>
            </a:pPr>
            <a:r>
              <a:rPr b="0" i="0" lang="en-US" sz="1400" u="none" cap="none" strike="noStrike">
                <a:solidFill>
                  <a:srgbClr val="1F2728"/>
                </a:solidFill>
                <a:latin typeface="Roboto"/>
                <a:ea typeface="Roboto"/>
                <a:cs typeface="Roboto"/>
                <a:sym typeface="Roboto"/>
              </a:rPr>
              <a:t>The MVC app struggled with large surveys and synchronous processing, creating delays and unreliability.</a:t>
            </a:r>
            <a:endParaRPr/>
          </a:p>
        </p:txBody>
      </p:sp>
      <p:sp>
        <p:nvSpPr>
          <p:cNvPr id="103" name="Google Shape;103;p15"/>
          <p:cNvSpPr/>
          <p:nvPr/>
        </p:nvSpPr>
        <p:spPr>
          <a:xfrm>
            <a:off x="4591050" y="1508670"/>
            <a:ext cx="4171950" cy="1683692"/>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04" name="Google Shape;104;p15"/>
          <p:cNvSpPr/>
          <p:nvPr/>
        </p:nvSpPr>
        <p:spPr>
          <a:xfrm>
            <a:off x="4591050" y="1508670"/>
            <a:ext cx="4171950" cy="1683692"/>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05" name="Google Shape;105;p15"/>
          <p:cNvSpPr/>
          <p:nvPr/>
        </p:nvSpPr>
        <p:spPr>
          <a:xfrm>
            <a:off x="4591050" y="1508670"/>
            <a:ext cx="4171950" cy="1683692"/>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06" name="Google Shape;106;p15"/>
          <p:cNvSpPr/>
          <p:nvPr/>
        </p:nvSpPr>
        <p:spPr>
          <a:xfrm>
            <a:off x="6524625" y="1508670"/>
            <a:ext cx="304800" cy="30480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07" name="Google Shape;107;p15"/>
          <p:cNvSpPr txBox="1"/>
          <p:nvPr/>
        </p:nvSpPr>
        <p:spPr>
          <a:xfrm>
            <a:off x="6524625" y="1508670"/>
            <a:ext cx="304800" cy="3048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pic>
        <p:nvPicPr>
          <p:cNvPr descr="tmp4np0vokf.png" id="108" name="Google Shape;108;p15"/>
          <p:cNvPicPr preferRelativeResize="0"/>
          <p:nvPr/>
        </p:nvPicPr>
        <p:blipFill rotWithShape="1">
          <a:blip r:embed="rId4">
            <a:alphaModFix/>
          </a:blip>
          <a:srcRect b="0" l="0" r="0" t="0"/>
          <a:stretch/>
        </p:blipFill>
        <p:spPr>
          <a:xfrm>
            <a:off x="6524625" y="1508670"/>
            <a:ext cx="304800" cy="304800"/>
          </a:xfrm>
          <a:prstGeom prst="rect">
            <a:avLst/>
          </a:prstGeom>
          <a:noFill/>
          <a:ln>
            <a:noFill/>
          </a:ln>
        </p:spPr>
      </p:pic>
      <p:sp>
        <p:nvSpPr>
          <p:cNvPr id="109" name="Google Shape;109;p15"/>
          <p:cNvSpPr txBox="1"/>
          <p:nvPr/>
        </p:nvSpPr>
        <p:spPr>
          <a:xfrm>
            <a:off x="4591050" y="1927770"/>
            <a:ext cx="4171950" cy="2286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i="0" lang="en-US" sz="1300" u="none" cap="none" strike="noStrike">
                <a:solidFill>
                  <a:srgbClr val="1F2728"/>
                </a:solidFill>
                <a:latin typeface="Roboto"/>
                <a:ea typeface="Roboto"/>
                <a:cs typeface="Roboto"/>
                <a:sym typeface="Roboto"/>
              </a:rPr>
              <a:t>AI Integration Needed Structure</a:t>
            </a:r>
            <a:endParaRPr/>
          </a:p>
          <a:p>
            <a:pPr indent="0" lvl="0" marL="0" marR="0" rtl="0" algn="ctr">
              <a:lnSpc>
                <a:spcPct val="100000"/>
              </a:lnSpc>
              <a:spcBef>
                <a:spcPts val="0"/>
              </a:spcBef>
              <a:spcAft>
                <a:spcPts val="0"/>
              </a:spcAft>
              <a:buNone/>
            </a:pPr>
            <a:r>
              <a:rPr b="0" i="0" lang="en-US" sz="1400" u="none" cap="none" strike="noStrike">
                <a:solidFill>
                  <a:srgbClr val="1F2728"/>
                </a:solidFill>
                <a:latin typeface="Roboto"/>
                <a:ea typeface="Roboto"/>
                <a:cs typeface="Roboto"/>
                <a:sym typeface="Roboto"/>
              </a:rPr>
              <a:t>AI evaluations were failing due to oversized prompts and timeout constraints; parallelization was essential.</a:t>
            </a:r>
            <a:endParaRPr/>
          </a:p>
        </p:txBody>
      </p:sp>
      <p:sp>
        <p:nvSpPr>
          <p:cNvPr id="110" name="Google Shape;110;p15"/>
          <p:cNvSpPr/>
          <p:nvPr/>
        </p:nvSpPr>
        <p:spPr>
          <a:xfrm>
            <a:off x="228600" y="3382863"/>
            <a:ext cx="4171950" cy="1470273"/>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11" name="Google Shape;111;p15"/>
          <p:cNvSpPr/>
          <p:nvPr/>
        </p:nvSpPr>
        <p:spPr>
          <a:xfrm>
            <a:off x="228600" y="3382863"/>
            <a:ext cx="4171950" cy="1470273"/>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12" name="Google Shape;112;p15"/>
          <p:cNvSpPr/>
          <p:nvPr/>
        </p:nvSpPr>
        <p:spPr>
          <a:xfrm>
            <a:off x="228600" y="3382863"/>
            <a:ext cx="4171950" cy="1470273"/>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13" name="Google Shape;113;p15"/>
          <p:cNvSpPr/>
          <p:nvPr/>
        </p:nvSpPr>
        <p:spPr>
          <a:xfrm>
            <a:off x="2162175" y="3382863"/>
            <a:ext cx="304800" cy="30480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14" name="Google Shape;114;p15"/>
          <p:cNvSpPr txBox="1"/>
          <p:nvPr/>
        </p:nvSpPr>
        <p:spPr>
          <a:xfrm>
            <a:off x="2162175" y="3382863"/>
            <a:ext cx="304800" cy="3048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pic>
        <p:nvPicPr>
          <p:cNvPr descr="tmpwcbt3bje.png" id="115" name="Google Shape;115;p15"/>
          <p:cNvPicPr preferRelativeResize="0"/>
          <p:nvPr/>
        </p:nvPicPr>
        <p:blipFill rotWithShape="1">
          <a:blip r:embed="rId5">
            <a:alphaModFix/>
          </a:blip>
          <a:srcRect b="0" l="0" r="0" t="0"/>
          <a:stretch/>
        </p:blipFill>
        <p:spPr>
          <a:xfrm>
            <a:off x="2162175" y="3382863"/>
            <a:ext cx="304800" cy="304800"/>
          </a:xfrm>
          <a:prstGeom prst="rect">
            <a:avLst/>
          </a:prstGeom>
          <a:noFill/>
          <a:ln>
            <a:noFill/>
          </a:ln>
        </p:spPr>
      </p:pic>
      <p:sp>
        <p:nvSpPr>
          <p:cNvPr id="116" name="Google Shape;116;p15"/>
          <p:cNvSpPr txBox="1"/>
          <p:nvPr/>
        </p:nvSpPr>
        <p:spPr>
          <a:xfrm>
            <a:off x="228600" y="3801963"/>
            <a:ext cx="4171950" cy="2286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i="0" lang="en-US" sz="1300" u="none" cap="none" strike="noStrike">
                <a:solidFill>
                  <a:srgbClr val="1F2728"/>
                </a:solidFill>
                <a:latin typeface="Roboto"/>
                <a:ea typeface="Roboto"/>
                <a:cs typeface="Roboto"/>
                <a:sym typeface="Roboto"/>
              </a:rPr>
              <a:t>n8n Orchestration Introduced</a:t>
            </a:r>
            <a:endParaRPr/>
          </a:p>
          <a:p>
            <a:pPr indent="0" lvl="0" marL="0" marR="0" rtl="0" algn="ctr">
              <a:lnSpc>
                <a:spcPct val="100000"/>
              </a:lnSpc>
              <a:spcBef>
                <a:spcPts val="0"/>
              </a:spcBef>
              <a:spcAft>
                <a:spcPts val="0"/>
              </a:spcAft>
              <a:buNone/>
            </a:pPr>
            <a:r>
              <a:rPr b="0" i="0" lang="en-US" sz="1400" u="none" cap="none" strike="noStrike">
                <a:solidFill>
                  <a:srgbClr val="1F2728"/>
                </a:solidFill>
                <a:latin typeface="Roboto"/>
                <a:ea typeface="Roboto"/>
                <a:cs typeface="Roboto"/>
                <a:sym typeface="Roboto"/>
              </a:rPr>
              <a:t>A workflow engine was deployed to manage AI calls, batch processing, and asynchronous task handling.</a:t>
            </a:r>
            <a:endParaRPr/>
          </a:p>
        </p:txBody>
      </p:sp>
      <p:sp>
        <p:nvSpPr>
          <p:cNvPr id="117" name="Google Shape;117;p15"/>
          <p:cNvSpPr/>
          <p:nvPr/>
        </p:nvSpPr>
        <p:spPr>
          <a:xfrm>
            <a:off x="4591050" y="3382863"/>
            <a:ext cx="4171950" cy="1470273"/>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18" name="Google Shape;118;p15"/>
          <p:cNvSpPr/>
          <p:nvPr/>
        </p:nvSpPr>
        <p:spPr>
          <a:xfrm>
            <a:off x="4591050" y="3382863"/>
            <a:ext cx="4171950" cy="1470273"/>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19" name="Google Shape;119;p15"/>
          <p:cNvSpPr/>
          <p:nvPr/>
        </p:nvSpPr>
        <p:spPr>
          <a:xfrm>
            <a:off x="4591050" y="3382863"/>
            <a:ext cx="4171950" cy="1470273"/>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20" name="Google Shape;120;p15"/>
          <p:cNvSpPr/>
          <p:nvPr/>
        </p:nvSpPr>
        <p:spPr>
          <a:xfrm>
            <a:off x="6524625" y="3382863"/>
            <a:ext cx="304800" cy="30480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21" name="Google Shape;121;p15"/>
          <p:cNvSpPr txBox="1"/>
          <p:nvPr/>
        </p:nvSpPr>
        <p:spPr>
          <a:xfrm>
            <a:off x="6524625" y="3382863"/>
            <a:ext cx="304800" cy="3048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pic>
        <p:nvPicPr>
          <p:cNvPr descr="tmp1t_30zt9.png" id="122" name="Google Shape;122;p15"/>
          <p:cNvPicPr preferRelativeResize="0"/>
          <p:nvPr/>
        </p:nvPicPr>
        <p:blipFill rotWithShape="1">
          <a:blip r:embed="rId6">
            <a:alphaModFix/>
          </a:blip>
          <a:srcRect b="0" l="0" r="0" t="0"/>
          <a:stretch/>
        </p:blipFill>
        <p:spPr>
          <a:xfrm>
            <a:off x="6524625" y="3382863"/>
            <a:ext cx="304800" cy="304800"/>
          </a:xfrm>
          <a:prstGeom prst="rect">
            <a:avLst/>
          </a:prstGeom>
          <a:noFill/>
          <a:ln>
            <a:noFill/>
          </a:ln>
        </p:spPr>
      </p:pic>
      <p:sp>
        <p:nvSpPr>
          <p:cNvPr id="123" name="Google Shape;123;p15"/>
          <p:cNvSpPr txBox="1"/>
          <p:nvPr/>
        </p:nvSpPr>
        <p:spPr>
          <a:xfrm>
            <a:off x="4591050" y="3801963"/>
            <a:ext cx="4171950" cy="2286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i="0" lang="en-US" sz="1300" u="none" cap="none" strike="noStrike">
                <a:solidFill>
                  <a:srgbClr val="1F2728"/>
                </a:solidFill>
                <a:latin typeface="Roboto"/>
                <a:ea typeface="Roboto"/>
                <a:cs typeface="Roboto"/>
                <a:sym typeface="Roboto"/>
              </a:rPr>
              <a:t>Reliable and Scalable Output</a:t>
            </a:r>
            <a:endParaRPr/>
          </a:p>
          <a:p>
            <a:pPr indent="0" lvl="0" marL="0" marR="0" rtl="0" algn="ctr">
              <a:lnSpc>
                <a:spcPct val="100000"/>
              </a:lnSpc>
              <a:spcBef>
                <a:spcPts val="0"/>
              </a:spcBef>
              <a:spcAft>
                <a:spcPts val="0"/>
              </a:spcAft>
              <a:buNone/>
            </a:pPr>
            <a:r>
              <a:rPr b="0" i="0" lang="en-US" sz="1400" u="none" cap="none" strike="noStrike">
                <a:solidFill>
                  <a:srgbClr val="1F2728"/>
                </a:solidFill>
                <a:latin typeface="Roboto"/>
                <a:ea typeface="Roboto"/>
                <a:cs typeface="Roboto"/>
                <a:sym typeface="Roboto"/>
              </a:rPr>
              <a:t>With orchestration and decoupling, AI evaluations are now consistent, schema-compliant, and scalable.</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16"/>
          <p:cNvSpPr txBox="1"/>
          <p:nvPr>
            <p:ph type="title"/>
          </p:nvPr>
        </p:nvSpPr>
        <p:spPr>
          <a:xfrm>
            <a:off x="311700" y="0"/>
            <a:ext cx="8520600" cy="712925"/>
          </a:xfrm>
          <a:prstGeom prst="rect">
            <a:avLst/>
          </a:prstGeom>
          <a:noFill/>
          <a:ln>
            <a:noFill/>
          </a:ln>
        </p:spPr>
        <p:txBody>
          <a:bodyPr anchorCtr="0" anchor="ctr" bIns="91425" lIns="91425" spcFirstLastPara="1" rIns="91425" wrap="square" tIns="91425">
            <a:normAutofit/>
          </a:bodyPr>
          <a:lstStyle/>
          <a:p>
            <a:pPr indent="0" lvl="0" marL="0" rtl="0" algn="l">
              <a:lnSpc>
                <a:spcPct val="100000"/>
              </a:lnSpc>
              <a:spcBef>
                <a:spcPts val="0"/>
              </a:spcBef>
              <a:spcAft>
                <a:spcPts val="0"/>
              </a:spcAft>
              <a:buSzPts val="2200"/>
              <a:buNone/>
            </a:pPr>
            <a:r>
              <a:rPr lang="en-US" sz="2200"/>
              <a:t>Problem Definition</a:t>
            </a:r>
            <a:endParaRPr/>
          </a:p>
        </p:txBody>
      </p:sp>
      <p:sp>
        <p:nvSpPr>
          <p:cNvPr id="129" name="Google Shape;129;p16"/>
          <p:cNvSpPr txBox="1"/>
          <p:nvPr>
            <p:ph idx="2" type="subTitle"/>
          </p:nvPr>
        </p:nvSpPr>
        <p:spPr>
          <a:xfrm>
            <a:off x="311699" y="712926"/>
            <a:ext cx="8520599" cy="481810"/>
          </a:xfrm>
          <a:prstGeom prst="rect">
            <a:avLst/>
          </a:prstGeom>
          <a:noFill/>
          <a:ln>
            <a:noFill/>
          </a:ln>
        </p:spPr>
        <p:txBody>
          <a:bodyPr anchorCtr="0" anchor="t" bIns="91425" lIns="91425" spcFirstLastPara="1" rIns="91425" wrap="square" tIns="0">
            <a:normAutofit/>
          </a:bodyPr>
          <a:lstStyle/>
          <a:p>
            <a:pPr indent="0" lvl="0" marL="0" rtl="0" algn="l">
              <a:lnSpc>
                <a:spcPct val="100000"/>
              </a:lnSpc>
              <a:spcBef>
                <a:spcPts val="0"/>
              </a:spcBef>
              <a:spcAft>
                <a:spcPts val="0"/>
              </a:spcAft>
              <a:buSzPts val="1800"/>
              <a:buNone/>
            </a:pPr>
            <a:r>
              <a:rPr lang="en-US" sz="1600"/>
              <a:t>The Core Challenges</a:t>
            </a:r>
            <a:endParaRPr/>
          </a:p>
        </p:txBody>
      </p:sp>
      <p:sp>
        <p:nvSpPr>
          <p:cNvPr id="130" name="Google Shape;130;p16"/>
          <p:cNvSpPr/>
          <p:nvPr/>
        </p:nvSpPr>
        <p:spPr>
          <a:xfrm>
            <a:off x="228600" y="1508670"/>
            <a:ext cx="8686800" cy="320040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31" name="Google Shape;131;p16"/>
          <p:cNvSpPr/>
          <p:nvPr/>
        </p:nvSpPr>
        <p:spPr>
          <a:xfrm>
            <a:off x="228600" y="1508670"/>
            <a:ext cx="8686800" cy="320040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300" u="none" cap="none" strike="noStrike">
              <a:solidFill>
                <a:srgbClr val="616161"/>
              </a:solidFill>
              <a:latin typeface="Proxima Nova"/>
              <a:ea typeface="Proxima Nova"/>
              <a:cs typeface="Proxima Nova"/>
              <a:sym typeface="Proxima Nova"/>
            </a:endParaRPr>
          </a:p>
        </p:txBody>
      </p:sp>
      <p:sp>
        <p:nvSpPr>
          <p:cNvPr id="132" name="Google Shape;132;p16"/>
          <p:cNvSpPr/>
          <p:nvPr/>
        </p:nvSpPr>
        <p:spPr>
          <a:xfrm>
            <a:off x="228600" y="1508670"/>
            <a:ext cx="8686800" cy="320040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33" name="Google Shape;133;p16"/>
          <p:cNvSpPr/>
          <p:nvPr/>
        </p:nvSpPr>
        <p:spPr>
          <a:xfrm>
            <a:off x="228600" y="1508670"/>
            <a:ext cx="8534400" cy="320040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34" name="Google Shape;134;p16"/>
          <p:cNvSpPr/>
          <p:nvPr/>
        </p:nvSpPr>
        <p:spPr>
          <a:xfrm>
            <a:off x="228600" y="1508670"/>
            <a:ext cx="8534400" cy="3344614"/>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35" name="Google Shape;135;p16"/>
          <p:cNvSpPr/>
          <p:nvPr/>
        </p:nvSpPr>
        <p:spPr>
          <a:xfrm>
            <a:off x="228600" y="1508670"/>
            <a:ext cx="4154685" cy="334506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36" name="Google Shape;136;p16"/>
          <p:cNvSpPr txBox="1"/>
          <p:nvPr/>
        </p:nvSpPr>
        <p:spPr>
          <a:xfrm>
            <a:off x="228600" y="1508670"/>
            <a:ext cx="4154700" cy="3089700"/>
          </a:xfrm>
          <a:prstGeom prst="rect">
            <a:avLst/>
          </a:prstGeom>
          <a:noFill/>
          <a:ln>
            <a:noFill/>
          </a:ln>
        </p:spPr>
        <p:txBody>
          <a:bodyPr anchorCtr="0" anchor="t" bIns="190500" lIns="165100" spcFirstLastPara="1" rIns="0" wrap="square" tIns="0">
            <a:spAutoFit/>
          </a:bodyPr>
          <a:lstStyle/>
          <a:p>
            <a:pPr indent="-98777" lvl="0" marL="228600" marR="0" rtl="0" algn="l">
              <a:lnSpc>
                <a:spcPct val="100000"/>
              </a:lnSpc>
              <a:spcBef>
                <a:spcPts val="0"/>
              </a:spcBef>
              <a:spcAft>
                <a:spcPts val="0"/>
              </a:spcAft>
              <a:buClr>
                <a:srgbClr val="000000"/>
              </a:buClr>
              <a:buSzPts val="1556"/>
              <a:buFont typeface="Arial"/>
              <a:buChar char="•"/>
            </a:pPr>
            <a:r>
              <a:rPr b="1" i="0" lang="en-US" sz="1400" u="none" cap="none" strike="noStrike">
                <a:solidFill>
                  <a:srgbClr val="1F2728"/>
                </a:solidFill>
                <a:latin typeface="Roboto"/>
                <a:ea typeface="Roboto"/>
                <a:cs typeface="Roboto"/>
                <a:sym typeface="Roboto"/>
              </a:rPr>
              <a:t>Single-Threaded Processing:</a:t>
            </a:r>
            <a:r>
              <a:rPr b="0" i="0" lang="en-US" sz="1400" u="none" cap="none" strike="noStrike">
                <a:solidFill>
                  <a:srgbClr val="1F2728"/>
                </a:solidFill>
                <a:latin typeface="Roboto"/>
                <a:ea typeface="Roboto"/>
                <a:cs typeface="Roboto"/>
                <a:sym typeface="Roboto"/>
              </a:rPr>
              <a:t> Legacy system executed entire survey analysis in one pass, blocking users and overloading resources.</a:t>
            </a:r>
            <a:endParaRPr/>
          </a:p>
          <a:p>
            <a:pPr indent="-98777" lvl="1" marL="228600" marR="0" rtl="0" algn="l">
              <a:lnSpc>
                <a:spcPct val="100000"/>
              </a:lnSpc>
              <a:spcBef>
                <a:spcPts val="0"/>
              </a:spcBef>
              <a:spcAft>
                <a:spcPts val="0"/>
              </a:spcAft>
              <a:buClr>
                <a:srgbClr val="000000"/>
              </a:buClr>
              <a:buSzPts val="1556"/>
              <a:buFont typeface="Arial"/>
              <a:buChar char="•"/>
            </a:pPr>
            <a:r>
              <a:rPr b="1" lang="en-US">
                <a:solidFill>
                  <a:srgbClr val="1F2728"/>
                </a:solidFill>
                <a:latin typeface="Roboto"/>
                <a:ea typeface="Roboto"/>
                <a:cs typeface="Roboto"/>
                <a:sym typeface="Roboto"/>
              </a:rPr>
              <a:t>Database Round Trips</a:t>
            </a:r>
            <a:r>
              <a:rPr b="1" i="0" lang="en-US" sz="1400" u="none" cap="none" strike="noStrike">
                <a:solidFill>
                  <a:srgbClr val="1F2728"/>
                </a:solidFill>
                <a:latin typeface="Roboto"/>
                <a:ea typeface="Roboto"/>
                <a:cs typeface="Roboto"/>
                <a:sym typeface="Roboto"/>
              </a:rPr>
              <a:t>:</a:t>
            </a:r>
            <a:r>
              <a:rPr b="0" i="0" lang="en-US" sz="1400" u="none" cap="none" strike="noStrike">
                <a:solidFill>
                  <a:srgbClr val="1F2728"/>
                </a:solidFill>
                <a:latin typeface="Roboto"/>
                <a:ea typeface="Roboto"/>
                <a:cs typeface="Roboto"/>
                <a:sym typeface="Roboto"/>
              </a:rPr>
              <a:t> </a:t>
            </a:r>
            <a:r>
              <a:rPr lang="en-US">
                <a:solidFill>
                  <a:srgbClr val="1F2728"/>
                </a:solidFill>
                <a:latin typeface="Roboto"/>
                <a:ea typeface="Roboto"/>
                <a:cs typeface="Roboto"/>
                <a:sym typeface="Roboto"/>
              </a:rPr>
              <a:t>User experience was poor because the amount of processing and </a:t>
            </a:r>
            <a:r>
              <a:rPr lang="en-US">
                <a:solidFill>
                  <a:srgbClr val="1F2728"/>
                </a:solidFill>
                <a:latin typeface="Roboto"/>
                <a:ea typeface="Roboto"/>
                <a:cs typeface="Roboto"/>
                <a:sym typeface="Roboto"/>
              </a:rPr>
              <a:t>database</a:t>
            </a:r>
            <a:r>
              <a:rPr lang="en-US">
                <a:solidFill>
                  <a:srgbClr val="1F2728"/>
                </a:solidFill>
                <a:latin typeface="Roboto"/>
                <a:ea typeface="Roboto"/>
                <a:cs typeface="Roboto"/>
                <a:sym typeface="Roboto"/>
              </a:rPr>
              <a:t> round trips became time consuming</a:t>
            </a:r>
            <a:r>
              <a:rPr b="0" i="0" lang="en-US" sz="1400" u="none" cap="none" strike="noStrike">
                <a:solidFill>
                  <a:srgbClr val="1F2728"/>
                </a:solidFill>
                <a:latin typeface="Roboto"/>
                <a:ea typeface="Roboto"/>
                <a:cs typeface="Roboto"/>
                <a:sym typeface="Roboto"/>
              </a:rPr>
              <a:t>.</a:t>
            </a:r>
            <a:endParaRPr/>
          </a:p>
          <a:p>
            <a:pPr indent="-98777" lvl="1" marL="228600" marR="0" rtl="0" algn="l">
              <a:lnSpc>
                <a:spcPct val="100000"/>
              </a:lnSpc>
              <a:spcBef>
                <a:spcPts val="0"/>
              </a:spcBef>
              <a:spcAft>
                <a:spcPts val="0"/>
              </a:spcAft>
              <a:buClr>
                <a:srgbClr val="000000"/>
              </a:buClr>
              <a:buSzPts val="1556"/>
              <a:buFont typeface="Arial"/>
              <a:buChar char="•"/>
            </a:pPr>
            <a:r>
              <a:rPr b="1" lang="en-US">
                <a:solidFill>
                  <a:srgbClr val="1F2728"/>
                </a:solidFill>
                <a:latin typeface="Roboto"/>
                <a:ea typeface="Roboto"/>
                <a:cs typeface="Roboto"/>
                <a:sym typeface="Roboto"/>
              </a:rPr>
              <a:t>Computational Dependencies</a:t>
            </a:r>
            <a:r>
              <a:rPr b="1" i="0" lang="en-US" sz="1400" u="none" cap="none" strike="noStrike">
                <a:solidFill>
                  <a:srgbClr val="1F2728"/>
                </a:solidFill>
                <a:latin typeface="Roboto"/>
                <a:ea typeface="Roboto"/>
                <a:cs typeface="Roboto"/>
                <a:sym typeface="Roboto"/>
              </a:rPr>
              <a:t>:</a:t>
            </a:r>
            <a:r>
              <a:rPr b="0" i="0" lang="en-US" sz="1400" u="none" cap="none" strike="noStrike">
                <a:solidFill>
                  <a:srgbClr val="1F2728"/>
                </a:solidFill>
                <a:latin typeface="Roboto"/>
                <a:ea typeface="Roboto"/>
                <a:cs typeface="Roboto"/>
                <a:sym typeface="Roboto"/>
              </a:rPr>
              <a:t> </a:t>
            </a:r>
            <a:r>
              <a:rPr lang="en-US">
                <a:solidFill>
                  <a:srgbClr val="1F2728"/>
                </a:solidFill>
                <a:latin typeface="Roboto"/>
                <a:ea typeface="Roboto"/>
                <a:cs typeface="Roboto"/>
                <a:sym typeface="Roboto"/>
              </a:rPr>
              <a:t>Any changes to the </a:t>
            </a:r>
            <a:r>
              <a:rPr lang="en-US">
                <a:solidFill>
                  <a:srgbClr val="1F2728"/>
                </a:solidFill>
                <a:latin typeface="Roboto"/>
                <a:ea typeface="Roboto"/>
                <a:cs typeface="Roboto"/>
                <a:sym typeface="Roboto"/>
              </a:rPr>
              <a:t>questionnaire</a:t>
            </a:r>
            <a:r>
              <a:rPr lang="en-US">
                <a:solidFill>
                  <a:srgbClr val="1F2728"/>
                </a:solidFill>
                <a:latin typeface="Roboto"/>
                <a:ea typeface="Roboto"/>
                <a:cs typeface="Roboto"/>
                <a:sym typeface="Roboto"/>
              </a:rPr>
              <a:t> would require backend computational changes This made the system brittle </a:t>
            </a:r>
            <a:r>
              <a:rPr b="0" i="0" lang="en-US" sz="1400" u="none" cap="none" strike="noStrike">
                <a:solidFill>
                  <a:srgbClr val="1F2728"/>
                </a:solidFill>
                <a:latin typeface="Roboto"/>
                <a:ea typeface="Roboto"/>
                <a:cs typeface="Roboto"/>
                <a:sym typeface="Roboto"/>
              </a:rPr>
              <a:t>.</a:t>
            </a:r>
            <a:endParaRPr/>
          </a:p>
          <a:p>
            <a:pPr indent="-98777" lvl="1" marL="228600" marR="0" rtl="0" algn="l">
              <a:lnSpc>
                <a:spcPct val="100000"/>
              </a:lnSpc>
              <a:spcBef>
                <a:spcPts val="0"/>
              </a:spcBef>
              <a:spcAft>
                <a:spcPts val="0"/>
              </a:spcAft>
              <a:buClr>
                <a:srgbClr val="000000"/>
              </a:buClr>
              <a:buSzPts val="1556"/>
              <a:buFont typeface="Arial"/>
              <a:buChar char="•"/>
            </a:pPr>
            <a:r>
              <a:rPr b="1" i="0" lang="en-US" sz="1400" u="none" cap="none" strike="noStrike">
                <a:solidFill>
                  <a:srgbClr val="1F2728"/>
                </a:solidFill>
                <a:latin typeface="Roboto"/>
                <a:ea typeface="Roboto"/>
                <a:cs typeface="Roboto"/>
                <a:sym typeface="Roboto"/>
              </a:rPr>
              <a:t>User-Facing Failures:</a:t>
            </a:r>
            <a:r>
              <a:rPr b="0" i="0" lang="en-US" sz="1400" u="none" cap="none" strike="noStrike">
                <a:solidFill>
                  <a:srgbClr val="1F2728"/>
                </a:solidFill>
                <a:latin typeface="Roboto"/>
                <a:ea typeface="Roboto"/>
                <a:cs typeface="Roboto"/>
                <a:sym typeface="Roboto"/>
              </a:rPr>
              <a:t> Any backend error surfaced directly to users, reducing trust and usability.</a:t>
            </a:r>
            <a:endParaRPr/>
          </a:p>
        </p:txBody>
      </p:sp>
      <p:sp>
        <p:nvSpPr>
          <p:cNvPr id="137" name="Google Shape;137;p16"/>
          <p:cNvSpPr/>
          <p:nvPr/>
        </p:nvSpPr>
        <p:spPr>
          <a:xfrm>
            <a:off x="4608165" y="1508670"/>
            <a:ext cx="4154685" cy="2603152"/>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38" name="Google Shape;138;p16"/>
          <p:cNvSpPr/>
          <p:nvPr/>
        </p:nvSpPr>
        <p:spPr>
          <a:xfrm>
            <a:off x="4608165" y="1508670"/>
            <a:ext cx="4154685" cy="2603152"/>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39" name="Google Shape;139;p16"/>
          <p:cNvSpPr txBox="1"/>
          <p:nvPr/>
        </p:nvSpPr>
        <p:spPr>
          <a:xfrm>
            <a:off x="4608165" y="1508670"/>
            <a:ext cx="4154685" cy="2338685"/>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pic>
        <p:nvPicPr>
          <p:cNvPr descr="tmp3nq7dajj.png" id="140" name="Google Shape;140;p16"/>
          <p:cNvPicPr preferRelativeResize="0"/>
          <p:nvPr/>
        </p:nvPicPr>
        <p:blipFill rotWithShape="1">
          <a:blip r:embed="rId3">
            <a:alphaModFix/>
          </a:blip>
          <a:srcRect b="0" l="0" r="0" t="0"/>
          <a:stretch/>
        </p:blipFill>
        <p:spPr>
          <a:xfrm>
            <a:off x="4608165" y="1508670"/>
            <a:ext cx="4154685" cy="2338685"/>
          </a:xfrm>
          <a:prstGeom prst="rect">
            <a:avLst/>
          </a:prstGeom>
          <a:noFill/>
          <a:ln>
            <a:noFill/>
          </a:ln>
        </p:spPr>
      </p:pic>
      <p:sp>
        <p:nvSpPr>
          <p:cNvPr id="141" name="Google Shape;141;p16"/>
          <p:cNvSpPr/>
          <p:nvPr/>
        </p:nvSpPr>
        <p:spPr>
          <a:xfrm>
            <a:off x="4608165" y="3923555"/>
            <a:ext cx="4154685" cy="188118"/>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42" name="Google Shape;142;p16"/>
          <p:cNvSpPr txBox="1"/>
          <p:nvPr/>
        </p:nvSpPr>
        <p:spPr>
          <a:xfrm>
            <a:off x="4608165" y="3923555"/>
            <a:ext cx="4154685" cy="188118"/>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None/>
            </a:pPr>
            <a:r>
              <a:rPr b="0" i="0" lang="en-US" sz="900" u="none" cap="none" strike="noStrike">
                <a:solidFill>
                  <a:srgbClr val="1F2728"/>
                </a:solidFill>
                <a:latin typeface="Roboto"/>
                <a:ea typeface="Roboto"/>
                <a:cs typeface="Roboto"/>
                <a:sym typeface="Roboto"/>
              </a:rPr>
              <a:t>Photo by Crystal Kwok on Unsplash</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17"/>
          <p:cNvSpPr txBox="1"/>
          <p:nvPr>
            <p:ph type="title"/>
          </p:nvPr>
        </p:nvSpPr>
        <p:spPr>
          <a:xfrm>
            <a:off x="311700" y="0"/>
            <a:ext cx="8520600" cy="712925"/>
          </a:xfrm>
          <a:prstGeom prst="rect">
            <a:avLst/>
          </a:prstGeom>
          <a:noFill/>
          <a:ln>
            <a:noFill/>
          </a:ln>
        </p:spPr>
        <p:txBody>
          <a:bodyPr anchorCtr="0" anchor="ctr" bIns="91425" lIns="91425" spcFirstLastPara="1" rIns="91425" wrap="square" tIns="91425">
            <a:normAutofit/>
          </a:bodyPr>
          <a:lstStyle/>
          <a:p>
            <a:pPr indent="0" lvl="0" marL="0" rtl="0" algn="l">
              <a:lnSpc>
                <a:spcPct val="100000"/>
              </a:lnSpc>
              <a:spcBef>
                <a:spcPts val="0"/>
              </a:spcBef>
              <a:spcAft>
                <a:spcPts val="0"/>
              </a:spcAft>
              <a:buSzPts val="2200"/>
              <a:buNone/>
            </a:pPr>
            <a:r>
              <a:rPr lang="en-US" sz="2200"/>
              <a:t>Constraints of the Legacy System</a:t>
            </a:r>
            <a:endParaRPr/>
          </a:p>
        </p:txBody>
      </p:sp>
      <p:sp>
        <p:nvSpPr>
          <p:cNvPr id="148" name="Google Shape;148;p17"/>
          <p:cNvSpPr txBox="1"/>
          <p:nvPr>
            <p:ph idx="2" type="subTitle"/>
          </p:nvPr>
        </p:nvSpPr>
        <p:spPr>
          <a:xfrm>
            <a:off x="311699" y="712926"/>
            <a:ext cx="8520599" cy="481810"/>
          </a:xfrm>
          <a:prstGeom prst="rect">
            <a:avLst/>
          </a:prstGeom>
          <a:noFill/>
          <a:ln>
            <a:noFill/>
          </a:ln>
        </p:spPr>
        <p:txBody>
          <a:bodyPr anchorCtr="0" anchor="t" bIns="91425" lIns="91425" spcFirstLastPara="1" rIns="91425" wrap="square" tIns="0">
            <a:normAutofit/>
          </a:bodyPr>
          <a:lstStyle/>
          <a:p>
            <a:pPr indent="0" lvl="0" marL="0" rtl="0" algn="l">
              <a:lnSpc>
                <a:spcPct val="100000"/>
              </a:lnSpc>
              <a:spcBef>
                <a:spcPts val="0"/>
              </a:spcBef>
              <a:spcAft>
                <a:spcPts val="0"/>
              </a:spcAft>
              <a:buSzPts val="1800"/>
              <a:buNone/>
            </a:pPr>
            <a:r>
              <a:rPr lang="en-US" sz="1600"/>
              <a:t>Why Fixing the Code Wasn’t Enough</a:t>
            </a:r>
            <a:endParaRPr/>
          </a:p>
        </p:txBody>
      </p:sp>
      <p:sp>
        <p:nvSpPr>
          <p:cNvPr id="149" name="Google Shape;149;p17"/>
          <p:cNvSpPr/>
          <p:nvPr/>
        </p:nvSpPr>
        <p:spPr>
          <a:xfrm>
            <a:off x="228600" y="1508670"/>
            <a:ext cx="8686800" cy="320040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50" name="Google Shape;150;p17"/>
          <p:cNvSpPr/>
          <p:nvPr/>
        </p:nvSpPr>
        <p:spPr>
          <a:xfrm>
            <a:off x="228600" y="1508670"/>
            <a:ext cx="8686800" cy="320040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300" u="none" cap="none" strike="noStrike">
              <a:solidFill>
                <a:srgbClr val="616161"/>
              </a:solidFill>
              <a:latin typeface="Proxima Nova"/>
              <a:ea typeface="Proxima Nova"/>
              <a:cs typeface="Proxima Nova"/>
              <a:sym typeface="Proxima Nova"/>
            </a:endParaRPr>
          </a:p>
        </p:txBody>
      </p:sp>
      <p:sp>
        <p:nvSpPr>
          <p:cNvPr id="151" name="Google Shape;151;p17"/>
          <p:cNvSpPr/>
          <p:nvPr/>
        </p:nvSpPr>
        <p:spPr>
          <a:xfrm>
            <a:off x="228600" y="1508670"/>
            <a:ext cx="8686800" cy="320040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52" name="Google Shape;152;p17"/>
          <p:cNvSpPr/>
          <p:nvPr/>
        </p:nvSpPr>
        <p:spPr>
          <a:xfrm>
            <a:off x="228600" y="1508670"/>
            <a:ext cx="8534400" cy="320040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53" name="Google Shape;153;p17"/>
          <p:cNvSpPr/>
          <p:nvPr/>
        </p:nvSpPr>
        <p:spPr>
          <a:xfrm>
            <a:off x="228600" y="1508670"/>
            <a:ext cx="8534400" cy="3344614"/>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54" name="Google Shape;154;p17"/>
          <p:cNvSpPr/>
          <p:nvPr/>
        </p:nvSpPr>
        <p:spPr>
          <a:xfrm>
            <a:off x="228600" y="1508670"/>
            <a:ext cx="4154685" cy="334506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55" name="Google Shape;155;p17"/>
          <p:cNvSpPr txBox="1"/>
          <p:nvPr/>
        </p:nvSpPr>
        <p:spPr>
          <a:xfrm>
            <a:off x="228600" y="1508670"/>
            <a:ext cx="4154685" cy="3345060"/>
          </a:xfrm>
          <a:prstGeom prst="rect">
            <a:avLst/>
          </a:prstGeom>
          <a:noFill/>
          <a:ln>
            <a:noFill/>
          </a:ln>
        </p:spPr>
        <p:txBody>
          <a:bodyPr anchorCtr="0" anchor="t" bIns="190500" lIns="165100" spcFirstLastPara="1" rIns="0" wrap="square" tIns="0">
            <a:spAutoFit/>
          </a:bodyPr>
          <a:lstStyle/>
          <a:p>
            <a:pPr indent="-98777" lvl="0" marL="228600" marR="0" rtl="0" algn="l">
              <a:lnSpc>
                <a:spcPct val="100000"/>
              </a:lnSpc>
              <a:spcBef>
                <a:spcPts val="0"/>
              </a:spcBef>
              <a:spcAft>
                <a:spcPts val="0"/>
              </a:spcAft>
              <a:buClr>
                <a:srgbClr val="000000"/>
              </a:buClr>
              <a:buSzPts val="1556"/>
              <a:buFont typeface="Arial"/>
              <a:buChar char="•"/>
            </a:pPr>
            <a:r>
              <a:rPr b="1" i="0" lang="en-US" sz="1400" u="none" cap="none" strike="noStrike">
                <a:solidFill>
                  <a:srgbClr val="1F2728"/>
                </a:solidFill>
                <a:latin typeface="Roboto"/>
                <a:ea typeface="Roboto"/>
                <a:cs typeface="Roboto"/>
                <a:sym typeface="Roboto"/>
              </a:rPr>
              <a:t>Synchronous MVC Limitations:</a:t>
            </a:r>
            <a:r>
              <a:rPr b="0" i="0" lang="en-US" sz="1400" u="none" cap="none" strike="noStrike">
                <a:solidFill>
                  <a:srgbClr val="1F2728"/>
                </a:solidFill>
                <a:latin typeface="Roboto"/>
                <a:ea typeface="Roboto"/>
                <a:cs typeface="Roboto"/>
                <a:sym typeface="Roboto"/>
              </a:rPr>
              <a:t>.NET 3.5 MVC lacked async capabilities, causing the UI to freeze during heavy operations.</a:t>
            </a:r>
            <a:endParaRPr/>
          </a:p>
          <a:p>
            <a:pPr indent="-98777" lvl="1" marL="228600" marR="0" rtl="0" algn="l">
              <a:lnSpc>
                <a:spcPct val="100000"/>
              </a:lnSpc>
              <a:spcBef>
                <a:spcPts val="0"/>
              </a:spcBef>
              <a:spcAft>
                <a:spcPts val="0"/>
              </a:spcAft>
              <a:buClr>
                <a:srgbClr val="000000"/>
              </a:buClr>
              <a:buSzPts val="1556"/>
              <a:buFont typeface="Arial"/>
              <a:buChar char="•"/>
            </a:pPr>
            <a:r>
              <a:rPr b="1" i="0" lang="en-US" sz="1400" u="none" cap="none" strike="noStrike">
                <a:solidFill>
                  <a:srgbClr val="1F2728"/>
                </a:solidFill>
                <a:latin typeface="Roboto"/>
                <a:ea typeface="Roboto"/>
                <a:cs typeface="Roboto"/>
                <a:sym typeface="Roboto"/>
              </a:rPr>
              <a:t>Direct SQL Writes Blocked Requests:</a:t>
            </a:r>
            <a:r>
              <a:rPr b="0" i="0" lang="en-US" sz="1400" u="none" cap="none" strike="noStrike">
                <a:solidFill>
                  <a:srgbClr val="1F2728"/>
                </a:solidFill>
                <a:latin typeface="Roboto"/>
                <a:ea typeface="Roboto"/>
                <a:cs typeface="Roboto"/>
                <a:sym typeface="Roboto"/>
              </a:rPr>
              <a:t> Data writes were part of the same cycle as user input, introducing potential delays and lockups.</a:t>
            </a:r>
            <a:endParaRPr/>
          </a:p>
          <a:p>
            <a:pPr indent="-98777" lvl="1" marL="228600" marR="0" rtl="0" algn="l">
              <a:lnSpc>
                <a:spcPct val="100000"/>
              </a:lnSpc>
              <a:spcBef>
                <a:spcPts val="0"/>
              </a:spcBef>
              <a:spcAft>
                <a:spcPts val="0"/>
              </a:spcAft>
              <a:buClr>
                <a:srgbClr val="000000"/>
              </a:buClr>
              <a:buSzPts val="1556"/>
              <a:buFont typeface="Arial"/>
              <a:buChar char="•"/>
            </a:pPr>
            <a:r>
              <a:rPr b="1" i="0" lang="en-US" sz="1400" u="none" cap="none" strike="noStrike">
                <a:solidFill>
                  <a:srgbClr val="1F2728"/>
                </a:solidFill>
                <a:latin typeface="Roboto"/>
                <a:ea typeface="Roboto"/>
                <a:cs typeface="Roboto"/>
                <a:sym typeface="Roboto"/>
              </a:rPr>
              <a:t>No Background Execution Support:</a:t>
            </a:r>
            <a:r>
              <a:rPr b="0" i="0" lang="en-US" sz="1400" u="none" cap="none" strike="noStrike">
                <a:solidFill>
                  <a:srgbClr val="1F2728"/>
                </a:solidFill>
                <a:latin typeface="Roboto"/>
                <a:ea typeface="Roboto"/>
                <a:cs typeface="Roboto"/>
                <a:sym typeface="Roboto"/>
              </a:rPr>
              <a:t> Absence of workers or task queues meant long-running tasks impacted overall performance.</a:t>
            </a:r>
            <a:endParaRPr/>
          </a:p>
          <a:p>
            <a:pPr indent="-98777" lvl="1" marL="228600" marR="0" rtl="0" algn="l">
              <a:lnSpc>
                <a:spcPct val="100000"/>
              </a:lnSpc>
              <a:spcBef>
                <a:spcPts val="0"/>
              </a:spcBef>
              <a:spcAft>
                <a:spcPts val="0"/>
              </a:spcAft>
              <a:buClr>
                <a:srgbClr val="000000"/>
              </a:buClr>
              <a:buSzPts val="1556"/>
              <a:buFont typeface="Arial"/>
              <a:buChar char="•"/>
            </a:pPr>
            <a:r>
              <a:rPr b="1" i="0" lang="en-US" sz="1400" u="none" cap="none" strike="noStrike">
                <a:solidFill>
                  <a:srgbClr val="1F2728"/>
                </a:solidFill>
                <a:latin typeface="Roboto"/>
                <a:ea typeface="Roboto"/>
                <a:cs typeface="Roboto"/>
                <a:sym typeface="Roboto"/>
              </a:rPr>
              <a:t>Tight Coupling of Logic and UI:</a:t>
            </a:r>
            <a:r>
              <a:rPr b="0" i="0" lang="en-US" sz="1400" u="none" cap="none" strike="noStrike">
                <a:solidFill>
                  <a:srgbClr val="1F2728"/>
                </a:solidFill>
                <a:latin typeface="Roboto"/>
                <a:ea typeface="Roboto"/>
                <a:cs typeface="Roboto"/>
                <a:sym typeface="Roboto"/>
              </a:rPr>
              <a:t> Business logic was hardcoded in the controller layer, making maintainability difficult.</a:t>
            </a:r>
            <a:endParaRPr/>
          </a:p>
        </p:txBody>
      </p:sp>
      <p:sp>
        <p:nvSpPr>
          <p:cNvPr id="156" name="Google Shape;156;p17"/>
          <p:cNvSpPr/>
          <p:nvPr/>
        </p:nvSpPr>
        <p:spPr>
          <a:xfrm>
            <a:off x="4608165" y="1508670"/>
            <a:ext cx="4154685" cy="2603152"/>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57" name="Google Shape;157;p17"/>
          <p:cNvSpPr/>
          <p:nvPr/>
        </p:nvSpPr>
        <p:spPr>
          <a:xfrm>
            <a:off x="4608165" y="1508670"/>
            <a:ext cx="4154685" cy="2603152"/>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58" name="Google Shape;158;p17"/>
          <p:cNvSpPr txBox="1"/>
          <p:nvPr/>
        </p:nvSpPr>
        <p:spPr>
          <a:xfrm>
            <a:off x="4608165" y="1508670"/>
            <a:ext cx="4154685" cy="2338685"/>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pic>
        <p:nvPicPr>
          <p:cNvPr descr="tmp19cvtlqw.png" id="159" name="Google Shape;159;p17"/>
          <p:cNvPicPr preferRelativeResize="0"/>
          <p:nvPr/>
        </p:nvPicPr>
        <p:blipFill rotWithShape="1">
          <a:blip r:embed="rId3">
            <a:alphaModFix/>
          </a:blip>
          <a:srcRect b="0" l="0" r="0" t="0"/>
          <a:stretch/>
        </p:blipFill>
        <p:spPr>
          <a:xfrm>
            <a:off x="4608165" y="1508670"/>
            <a:ext cx="4154685" cy="2338685"/>
          </a:xfrm>
          <a:prstGeom prst="rect">
            <a:avLst/>
          </a:prstGeom>
          <a:noFill/>
          <a:ln>
            <a:noFill/>
          </a:ln>
        </p:spPr>
      </p:pic>
      <p:sp>
        <p:nvSpPr>
          <p:cNvPr id="160" name="Google Shape;160;p17"/>
          <p:cNvSpPr/>
          <p:nvPr/>
        </p:nvSpPr>
        <p:spPr>
          <a:xfrm>
            <a:off x="4608165" y="3923555"/>
            <a:ext cx="4154685" cy="188118"/>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61" name="Google Shape;161;p17"/>
          <p:cNvSpPr txBox="1"/>
          <p:nvPr/>
        </p:nvSpPr>
        <p:spPr>
          <a:xfrm>
            <a:off x="4608165" y="3923555"/>
            <a:ext cx="4154685" cy="188118"/>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None/>
            </a:pPr>
            <a:r>
              <a:rPr b="0" i="0" lang="en-US" sz="900" u="none" cap="none" strike="noStrike">
                <a:solidFill>
                  <a:srgbClr val="1F2728"/>
                </a:solidFill>
                <a:latin typeface="Roboto"/>
                <a:ea typeface="Roboto"/>
                <a:cs typeface="Roboto"/>
                <a:sym typeface="Roboto"/>
              </a:rPr>
              <a:t>Photo by Dan Meyers on Unsplash</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18"/>
          <p:cNvSpPr txBox="1"/>
          <p:nvPr>
            <p:ph type="title"/>
          </p:nvPr>
        </p:nvSpPr>
        <p:spPr>
          <a:xfrm>
            <a:off x="311700" y="0"/>
            <a:ext cx="8520600" cy="712925"/>
          </a:xfrm>
          <a:prstGeom prst="rect">
            <a:avLst/>
          </a:prstGeom>
          <a:noFill/>
          <a:ln>
            <a:noFill/>
          </a:ln>
        </p:spPr>
        <p:txBody>
          <a:bodyPr anchorCtr="0" anchor="ctr" bIns="91425" lIns="91425" spcFirstLastPara="1" rIns="91425" wrap="square" tIns="91425">
            <a:normAutofit/>
          </a:bodyPr>
          <a:lstStyle/>
          <a:p>
            <a:pPr indent="0" lvl="0" marL="0" rtl="0" algn="l">
              <a:lnSpc>
                <a:spcPct val="100000"/>
              </a:lnSpc>
              <a:spcBef>
                <a:spcPts val="0"/>
              </a:spcBef>
              <a:spcAft>
                <a:spcPts val="0"/>
              </a:spcAft>
              <a:buSzPts val="2200"/>
              <a:buNone/>
            </a:pPr>
            <a:r>
              <a:rPr lang="en-US" sz="2200"/>
              <a:t>Solution Goals</a:t>
            </a:r>
            <a:endParaRPr/>
          </a:p>
        </p:txBody>
      </p:sp>
      <p:sp>
        <p:nvSpPr>
          <p:cNvPr id="167" name="Google Shape;167;p18"/>
          <p:cNvSpPr txBox="1"/>
          <p:nvPr>
            <p:ph idx="2" type="subTitle"/>
          </p:nvPr>
        </p:nvSpPr>
        <p:spPr>
          <a:xfrm>
            <a:off x="311699" y="712926"/>
            <a:ext cx="8520599" cy="481810"/>
          </a:xfrm>
          <a:prstGeom prst="rect">
            <a:avLst/>
          </a:prstGeom>
          <a:noFill/>
          <a:ln>
            <a:noFill/>
          </a:ln>
        </p:spPr>
        <p:txBody>
          <a:bodyPr anchorCtr="0" anchor="t" bIns="91425" lIns="91425" spcFirstLastPara="1" rIns="91425" wrap="square" tIns="0">
            <a:normAutofit/>
          </a:bodyPr>
          <a:lstStyle/>
          <a:p>
            <a:pPr indent="0" lvl="0" marL="0" rtl="0" algn="l">
              <a:lnSpc>
                <a:spcPct val="100000"/>
              </a:lnSpc>
              <a:spcBef>
                <a:spcPts val="0"/>
              </a:spcBef>
              <a:spcAft>
                <a:spcPts val="0"/>
              </a:spcAft>
              <a:buSzPts val="1800"/>
              <a:buNone/>
            </a:pPr>
            <a:r>
              <a:rPr lang="en-US" sz="1600"/>
              <a:t>What the New Architecture Needed to Achieve</a:t>
            </a:r>
            <a:endParaRPr/>
          </a:p>
        </p:txBody>
      </p:sp>
      <p:sp>
        <p:nvSpPr>
          <p:cNvPr id="168" name="Google Shape;168;p18"/>
          <p:cNvSpPr/>
          <p:nvPr/>
        </p:nvSpPr>
        <p:spPr>
          <a:xfrm>
            <a:off x="228600" y="1508670"/>
            <a:ext cx="8686800" cy="320040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69" name="Google Shape;169;p18"/>
          <p:cNvSpPr/>
          <p:nvPr/>
        </p:nvSpPr>
        <p:spPr>
          <a:xfrm>
            <a:off x="228600" y="1508670"/>
            <a:ext cx="8686800" cy="320040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300" u="none" cap="none" strike="noStrike">
              <a:solidFill>
                <a:srgbClr val="616161"/>
              </a:solidFill>
              <a:latin typeface="Proxima Nova"/>
              <a:ea typeface="Proxima Nova"/>
              <a:cs typeface="Proxima Nova"/>
              <a:sym typeface="Proxima Nova"/>
            </a:endParaRPr>
          </a:p>
        </p:txBody>
      </p:sp>
      <p:sp>
        <p:nvSpPr>
          <p:cNvPr id="170" name="Google Shape;170;p18"/>
          <p:cNvSpPr/>
          <p:nvPr/>
        </p:nvSpPr>
        <p:spPr>
          <a:xfrm>
            <a:off x="228600" y="1508670"/>
            <a:ext cx="8686800" cy="320040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71" name="Google Shape;171;p18"/>
          <p:cNvSpPr/>
          <p:nvPr/>
        </p:nvSpPr>
        <p:spPr>
          <a:xfrm>
            <a:off x="228600" y="1508670"/>
            <a:ext cx="8534400" cy="320040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72" name="Google Shape;172;p18"/>
          <p:cNvSpPr/>
          <p:nvPr/>
        </p:nvSpPr>
        <p:spPr>
          <a:xfrm>
            <a:off x="228600" y="1508670"/>
            <a:ext cx="8534400" cy="3344614"/>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73" name="Google Shape;173;p18"/>
          <p:cNvSpPr/>
          <p:nvPr/>
        </p:nvSpPr>
        <p:spPr>
          <a:xfrm>
            <a:off x="228600" y="1508670"/>
            <a:ext cx="4165252" cy="3344614"/>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74" name="Google Shape;174;p18"/>
          <p:cNvSpPr txBox="1"/>
          <p:nvPr/>
        </p:nvSpPr>
        <p:spPr>
          <a:xfrm>
            <a:off x="228600" y="1508670"/>
            <a:ext cx="4165252" cy="3266330"/>
          </a:xfrm>
          <a:prstGeom prst="rect">
            <a:avLst/>
          </a:prstGeom>
          <a:noFill/>
          <a:ln>
            <a:noFill/>
          </a:ln>
        </p:spPr>
        <p:txBody>
          <a:bodyPr anchorCtr="0" anchor="t" bIns="190500" lIns="165100" spcFirstLastPara="1" rIns="0" wrap="square" tIns="0">
            <a:spAutoFit/>
          </a:bodyPr>
          <a:lstStyle/>
          <a:p>
            <a:pPr indent="-93838" lvl="0" marL="228600" marR="0" rtl="0" algn="l">
              <a:lnSpc>
                <a:spcPct val="100000"/>
              </a:lnSpc>
              <a:spcBef>
                <a:spcPts val="0"/>
              </a:spcBef>
              <a:spcAft>
                <a:spcPts val="0"/>
              </a:spcAft>
              <a:buClr>
                <a:srgbClr val="000000"/>
              </a:buClr>
              <a:buSzPts val="1478"/>
              <a:buFont typeface="Arial"/>
              <a:buChar char="•"/>
            </a:pPr>
            <a:r>
              <a:rPr b="1" i="0" lang="en-US" sz="1400" u="none" cap="none" strike="noStrike">
                <a:solidFill>
                  <a:srgbClr val="1F2728"/>
                </a:solidFill>
                <a:latin typeface="Roboto"/>
                <a:ea typeface="Roboto"/>
                <a:cs typeface="Roboto"/>
                <a:sym typeface="Roboto"/>
              </a:rPr>
              <a:t>Asynchronous Architecture:</a:t>
            </a:r>
            <a:r>
              <a:rPr b="0" i="0" lang="en-US" sz="1400" u="none" cap="none" strike="noStrike">
                <a:solidFill>
                  <a:srgbClr val="1F2728"/>
                </a:solidFill>
                <a:latin typeface="Roboto"/>
                <a:ea typeface="Roboto"/>
                <a:cs typeface="Roboto"/>
                <a:sym typeface="Roboto"/>
              </a:rPr>
              <a:t> Decoupled AI analysis from the MVC layer to improve responsiveness and isolate computation.</a:t>
            </a:r>
            <a:endParaRPr/>
          </a:p>
          <a:p>
            <a:pPr indent="-93838" lvl="1" marL="228600" marR="0" rtl="0" algn="l">
              <a:lnSpc>
                <a:spcPct val="100000"/>
              </a:lnSpc>
              <a:spcBef>
                <a:spcPts val="0"/>
              </a:spcBef>
              <a:spcAft>
                <a:spcPts val="0"/>
              </a:spcAft>
              <a:buClr>
                <a:srgbClr val="000000"/>
              </a:buClr>
              <a:buSzPts val="1478"/>
              <a:buFont typeface="Arial"/>
              <a:buChar char="•"/>
            </a:pPr>
            <a:r>
              <a:rPr b="1" i="0" lang="en-US" sz="1400" u="none" cap="none" strike="noStrike">
                <a:solidFill>
                  <a:srgbClr val="1F2728"/>
                </a:solidFill>
                <a:latin typeface="Roboto"/>
                <a:ea typeface="Roboto"/>
                <a:cs typeface="Roboto"/>
                <a:sym typeface="Roboto"/>
              </a:rPr>
              <a:t>Parallel Domain Processing:</a:t>
            </a:r>
            <a:r>
              <a:rPr b="0" i="0" lang="en-US" sz="1400" u="none" cap="none" strike="noStrike">
                <a:solidFill>
                  <a:srgbClr val="1F2728"/>
                </a:solidFill>
                <a:latin typeface="Roboto"/>
                <a:ea typeface="Roboto"/>
                <a:cs typeface="Roboto"/>
                <a:sym typeface="Roboto"/>
              </a:rPr>
              <a:t> Each risk domain is analyzed independently, enabling efficient and scalable evaluation.</a:t>
            </a:r>
            <a:endParaRPr/>
          </a:p>
          <a:p>
            <a:pPr indent="-93838" lvl="1" marL="228600" marR="0" rtl="0" algn="l">
              <a:lnSpc>
                <a:spcPct val="100000"/>
              </a:lnSpc>
              <a:spcBef>
                <a:spcPts val="0"/>
              </a:spcBef>
              <a:spcAft>
                <a:spcPts val="0"/>
              </a:spcAft>
              <a:buClr>
                <a:srgbClr val="000000"/>
              </a:buClr>
              <a:buSzPts val="1478"/>
              <a:buFont typeface="Arial"/>
              <a:buChar char="•"/>
            </a:pPr>
            <a:r>
              <a:rPr b="1" i="0" lang="en-US" sz="1400" u="none" cap="none" strike="noStrike">
                <a:solidFill>
                  <a:srgbClr val="1F2728"/>
                </a:solidFill>
                <a:latin typeface="Roboto"/>
                <a:ea typeface="Roboto"/>
                <a:cs typeface="Roboto"/>
                <a:sym typeface="Roboto"/>
              </a:rPr>
              <a:t>Reliable, Schema-Compliant Output:</a:t>
            </a:r>
            <a:r>
              <a:rPr b="0" i="0" lang="en-US" sz="1400" u="none" cap="none" strike="noStrike">
                <a:solidFill>
                  <a:srgbClr val="1F2728"/>
                </a:solidFill>
                <a:latin typeface="Roboto"/>
                <a:ea typeface="Roboto"/>
                <a:cs typeface="Roboto"/>
                <a:sym typeface="Roboto"/>
              </a:rPr>
              <a:t> Introduced validation layers to ensure all AI responses produce structured JSON with strict compliance.</a:t>
            </a:r>
            <a:endParaRPr/>
          </a:p>
          <a:p>
            <a:pPr indent="-93838" lvl="1" marL="228600" marR="0" rtl="0" algn="l">
              <a:lnSpc>
                <a:spcPct val="100000"/>
              </a:lnSpc>
              <a:spcBef>
                <a:spcPts val="0"/>
              </a:spcBef>
              <a:spcAft>
                <a:spcPts val="0"/>
              </a:spcAft>
              <a:buClr>
                <a:srgbClr val="000000"/>
              </a:buClr>
              <a:buSzPts val="1478"/>
              <a:buFont typeface="Arial"/>
              <a:buChar char="•"/>
            </a:pPr>
            <a:r>
              <a:rPr b="1" i="0" lang="en-US" sz="1400" u="none" cap="none" strike="noStrike">
                <a:solidFill>
                  <a:srgbClr val="1F2728"/>
                </a:solidFill>
                <a:latin typeface="Roboto"/>
                <a:ea typeface="Roboto"/>
                <a:cs typeface="Roboto"/>
                <a:sym typeface="Roboto"/>
              </a:rPr>
              <a:t>Minimal Legacy Disruption:</a:t>
            </a:r>
            <a:r>
              <a:rPr b="0" i="0" lang="en-US" sz="1400" u="none" cap="none" strike="noStrike">
                <a:solidFill>
                  <a:srgbClr val="1F2728"/>
                </a:solidFill>
                <a:latin typeface="Roboto"/>
                <a:ea typeface="Roboto"/>
                <a:cs typeface="Roboto"/>
                <a:sym typeface="Roboto"/>
              </a:rPr>
              <a:t> Changes inside the MVC application were kept minimal, focusing modernization externally.</a:t>
            </a:r>
            <a:endParaRPr/>
          </a:p>
        </p:txBody>
      </p:sp>
      <p:sp>
        <p:nvSpPr>
          <p:cNvPr id="175" name="Google Shape;175;p18"/>
          <p:cNvSpPr/>
          <p:nvPr/>
        </p:nvSpPr>
        <p:spPr>
          <a:xfrm>
            <a:off x="4597151" y="1508670"/>
            <a:ext cx="4165699" cy="260092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76" name="Google Shape;176;p18"/>
          <p:cNvSpPr/>
          <p:nvPr/>
        </p:nvSpPr>
        <p:spPr>
          <a:xfrm>
            <a:off x="4597151" y="1508670"/>
            <a:ext cx="4165699" cy="260092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77" name="Google Shape;177;p18"/>
          <p:cNvSpPr txBox="1"/>
          <p:nvPr/>
        </p:nvSpPr>
        <p:spPr>
          <a:xfrm>
            <a:off x="4597151" y="1508670"/>
            <a:ext cx="4165699" cy="2343894"/>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pic>
        <p:nvPicPr>
          <p:cNvPr descr="tmpweh35etx.png" id="178" name="Google Shape;178;p18"/>
          <p:cNvPicPr preferRelativeResize="0"/>
          <p:nvPr/>
        </p:nvPicPr>
        <p:blipFill rotWithShape="1">
          <a:blip r:embed="rId3">
            <a:alphaModFix/>
          </a:blip>
          <a:srcRect b="0" l="0" r="0" t="0"/>
          <a:stretch/>
        </p:blipFill>
        <p:spPr>
          <a:xfrm>
            <a:off x="4597151" y="1508670"/>
            <a:ext cx="4165699" cy="2343894"/>
          </a:xfrm>
          <a:prstGeom prst="rect">
            <a:avLst/>
          </a:prstGeom>
          <a:noFill/>
          <a:ln>
            <a:noFill/>
          </a:ln>
        </p:spPr>
      </p:pic>
      <p:sp>
        <p:nvSpPr>
          <p:cNvPr id="179" name="Google Shape;179;p18"/>
          <p:cNvSpPr/>
          <p:nvPr/>
        </p:nvSpPr>
        <p:spPr>
          <a:xfrm>
            <a:off x="4597151" y="3928764"/>
            <a:ext cx="4165699" cy="180975"/>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80" name="Google Shape;180;p18"/>
          <p:cNvSpPr txBox="1"/>
          <p:nvPr/>
        </p:nvSpPr>
        <p:spPr>
          <a:xfrm>
            <a:off x="4597151" y="3928764"/>
            <a:ext cx="4165699" cy="180975"/>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None/>
            </a:pPr>
            <a:r>
              <a:rPr b="0" i="0" lang="en-US" sz="900" u="none" cap="none" strike="noStrike">
                <a:solidFill>
                  <a:srgbClr val="1F2728"/>
                </a:solidFill>
                <a:latin typeface="Roboto"/>
                <a:ea typeface="Roboto"/>
                <a:cs typeface="Roboto"/>
                <a:sym typeface="Roboto"/>
              </a:rPr>
              <a:t>Photo by Taylor Vick on Unsplash</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19"/>
          <p:cNvSpPr txBox="1"/>
          <p:nvPr>
            <p:ph type="title"/>
          </p:nvPr>
        </p:nvSpPr>
        <p:spPr>
          <a:xfrm>
            <a:off x="311700" y="0"/>
            <a:ext cx="8520600" cy="712925"/>
          </a:xfrm>
          <a:prstGeom prst="rect">
            <a:avLst/>
          </a:prstGeom>
          <a:noFill/>
          <a:ln>
            <a:noFill/>
          </a:ln>
        </p:spPr>
        <p:txBody>
          <a:bodyPr anchorCtr="0" anchor="ctr" bIns="91425" lIns="91425" spcFirstLastPara="1" rIns="91425" wrap="square" tIns="91425">
            <a:normAutofit/>
          </a:bodyPr>
          <a:lstStyle/>
          <a:p>
            <a:pPr indent="0" lvl="0" marL="0" rtl="0" algn="l">
              <a:lnSpc>
                <a:spcPct val="100000"/>
              </a:lnSpc>
              <a:spcBef>
                <a:spcPts val="0"/>
              </a:spcBef>
              <a:spcAft>
                <a:spcPts val="0"/>
              </a:spcAft>
              <a:buSzPts val="2200"/>
              <a:buNone/>
            </a:pPr>
            <a:r>
              <a:rPr lang="en-US" sz="2200"/>
              <a:t>AI-First Philosophy</a:t>
            </a:r>
            <a:endParaRPr/>
          </a:p>
        </p:txBody>
      </p:sp>
      <p:sp>
        <p:nvSpPr>
          <p:cNvPr id="186" name="Google Shape;186;p19"/>
          <p:cNvSpPr txBox="1"/>
          <p:nvPr>
            <p:ph idx="2" type="subTitle"/>
          </p:nvPr>
        </p:nvSpPr>
        <p:spPr>
          <a:xfrm>
            <a:off x="311699" y="712926"/>
            <a:ext cx="8520599" cy="481810"/>
          </a:xfrm>
          <a:prstGeom prst="rect">
            <a:avLst/>
          </a:prstGeom>
          <a:noFill/>
          <a:ln>
            <a:noFill/>
          </a:ln>
        </p:spPr>
        <p:txBody>
          <a:bodyPr anchorCtr="0" anchor="t" bIns="91425" lIns="91425" spcFirstLastPara="1" rIns="91425" wrap="square" tIns="0">
            <a:normAutofit/>
          </a:bodyPr>
          <a:lstStyle/>
          <a:p>
            <a:pPr indent="0" lvl="0" marL="0" rtl="0" algn="l">
              <a:lnSpc>
                <a:spcPct val="100000"/>
              </a:lnSpc>
              <a:spcBef>
                <a:spcPts val="0"/>
              </a:spcBef>
              <a:spcAft>
                <a:spcPts val="0"/>
              </a:spcAft>
              <a:buSzPts val="1800"/>
              <a:buNone/>
            </a:pPr>
            <a:r>
              <a:rPr lang="en-US" sz="1600"/>
              <a:t>How AI Shaped the Architecture</a:t>
            </a:r>
            <a:endParaRPr/>
          </a:p>
        </p:txBody>
      </p:sp>
      <p:sp>
        <p:nvSpPr>
          <p:cNvPr id="187" name="Google Shape;187;p19"/>
          <p:cNvSpPr/>
          <p:nvPr/>
        </p:nvSpPr>
        <p:spPr>
          <a:xfrm>
            <a:off x="228600" y="1508670"/>
            <a:ext cx="8686800" cy="320040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88" name="Google Shape;188;p19"/>
          <p:cNvSpPr/>
          <p:nvPr/>
        </p:nvSpPr>
        <p:spPr>
          <a:xfrm>
            <a:off x="228600" y="1508670"/>
            <a:ext cx="8686800" cy="320040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300" u="none" cap="none" strike="noStrike">
              <a:solidFill>
                <a:srgbClr val="616161"/>
              </a:solidFill>
              <a:latin typeface="Proxima Nova"/>
              <a:ea typeface="Proxima Nova"/>
              <a:cs typeface="Proxima Nova"/>
              <a:sym typeface="Proxima Nova"/>
            </a:endParaRPr>
          </a:p>
        </p:txBody>
      </p:sp>
      <p:sp>
        <p:nvSpPr>
          <p:cNvPr id="189" name="Google Shape;189;p19"/>
          <p:cNvSpPr/>
          <p:nvPr/>
        </p:nvSpPr>
        <p:spPr>
          <a:xfrm>
            <a:off x="228600" y="1508670"/>
            <a:ext cx="8686800" cy="320040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90" name="Google Shape;190;p19"/>
          <p:cNvSpPr/>
          <p:nvPr/>
        </p:nvSpPr>
        <p:spPr>
          <a:xfrm>
            <a:off x="228600" y="1508670"/>
            <a:ext cx="8534400" cy="320040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91" name="Google Shape;191;p19"/>
          <p:cNvSpPr/>
          <p:nvPr/>
        </p:nvSpPr>
        <p:spPr>
          <a:xfrm>
            <a:off x="228600" y="1508670"/>
            <a:ext cx="8534400" cy="3344614"/>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92" name="Google Shape;192;p19"/>
          <p:cNvSpPr/>
          <p:nvPr/>
        </p:nvSpPr>
        <p:spPr>
          <a:xfrm>
            <a:off x="228600" y="1508670"/>
            <a:ext cx="8534400" cy="3344614"/>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93" name="Google Shape;193;p19"/>
          <p:cNvSpPr/>
          <p:nvPr/>
        </p:nvSpPr>
        <p:spPr>
          <a:xfrm>
            <a:off x="228600" y="1508670"/>
            <a:ext cx="4171950" cy="1576685"/>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94" name="Google Shape;194;p19"/>
          <p:cNvSpPr/>
          <p:nvPr/>
        </p:nvSpPr>
        <p:spPr>
          <a:xfrm>
            <a:off x="228600" y="1508670"/>
            <a:ext cx="4171950" cy="1576685"/>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95" name="Google Shape;195;p19"/>
          <p:cNvSpPr/>
          <p:nvPr/>
        </p:nvSpPr>
        <p:spPr>
          <a:xfrm>
            <a:off x="228600" y="1508670"/>
            <a:ext cx="4171950" cy="1576685"/>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96" name="Google Shape;196;p19"/>
          <p:cNvSpPr/>
          <p:nvPr/>
        </p:nvSpPr>
        <p:spPr>
          <a:xfrm>
            <a:off x="2162175" y="1508670"/>
            <a:ext cx="304800" cy="30480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97" name="Google Shape;197;p19"/>
          <p:cNvSpPr txBox="1"/>
          <p:nvPr/>
        </p:nvSpPr>
        <p:spPr>
          <a:xfrm>
            <a:off x="2162175" y="1508670"/>
            <a:ext cx="304800" cy="3048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pic>
        <p:nvPicPr>
          <p:cNvPr descr="tmpb8v58ta2.png" id="198" name="Google Shape;198;p19"/>
          <p:cNvPicPr preferRelativeResize="0"/>
          <p:nvPr/>
        </p:nvPicPr>
        <p:blipFill rotWithShape="1">
          <a:blip r:embed="rId3">
            <a:alphaModFix/>
          </a:blip>
          <a:srcRect b="0" l="0" r="0" t="0"/>
          <a:stretch/>
        </p:blipFill>
        <p:spPr>
          <a:xfrm>
            <a:off x="2162175" y="1508670"/>
            <a:ext cx="304800" cy="304800"/>
          </a:xfrm>
          <a:prstGeom prst="rect">
            <a:avLst/>
          </a:prstGeom>
          <a:noFill/>
          <a:ln>
            <a:noFill/>
          </a:ln>
        </p:spPr>
      </p:pic>
      <p:sp>
        <p:nvSpPr>
          <p:cNvPr id="199" name="Google Shape;199;p19"/>
          <p:cNvSpPr txBox="1"/>
          <p:nvPr/>
        </p:nvSpPr>
        <p:spPr>
          <a:xfrm>
            <a:off x="228600" y="1927770"/>
            <a:ext cx="4171950" cy="2286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i="0" lang="en-US" sz="1300" u="none" cap="none" strike="noStrike">
                <a:solidFill>
                  <a:srgbClr val="1F2728"/>
                </a:solidFill>
                <a:latin typeface="Roboto"/>
                <a:ea typeface="Roboto"/>
                <a:cs typeface="Roboto"/>
                <a:sym typeface="Roboto"/>
              </a:rPr>
              <a:t>Focused Domain Reasoning</a:t>
            </a:r>
            <a:endParaRPr/>
          </a:p>
          <a:p>
            <a:pPr indent="0" lvl="0" marL="0" marR="0" rtl="0" algn="ctr">
              <a:lnSpc>
                <a:spcPct val="100000"/>
              </a:lnSpc>
              <a:spcBef>
                <a:spcPts val="0"/>
              </a:spcBef>
              <a:spcAft>
                <a:spcPts val="0"/>
              </a:spcAft>
              <a:buNone/>
            </a:pPr>
            <a:r>
              <a:rPr b="0" i="0" lang="en-US" sz="1400" u="none" cap="none" strike="noStrike">
                <a:solidFill>
                  <a:srgbClr val="1F2728"/>
                </a:solidFill>
                <a:latin typeface="Roboto"/>
                <a:ea typeface="Roboto"/>
                <a:cs typeface="Roboto"/>
                <a:sym typeface="Roboto"/>
              </a:rPr>
              <a:t>AI performs better when prompts are scoped to a specific domain with clear inputs and expectations.</a:t>
            </a:r>
            <a:endParaRPr/>
          </a:p>
        </p:txBody>
      </p:sp>
      <p:sp>
        <p:nvSpPr>
          <p:cNvPr id="200" name="Google Shape;200;p19"/>
          <p:cNvSpPr/>
          <p:nvPr/>
        </p:nvSpPr>
        <p:spPr>
          <a:xfrm>
            <a:off x="4591050" y="1508670"/>
            <a:ext cx="4171950" cy="1576685"/>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01" name="Google Shape;201;p19"/>
          <p:cNvSpPr/>
          <p:nvPr/>
        </p:nvSpPr>
        <p:spPr>
          <a:xfrm>
            <a:off x="4591050" y="1508670"/>
            <a:ext cx="4171950" cy="1576685"/>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02" name="Google Shape;202;p19"/>
          <p:cNvSpPr/>
          <p:nvPr/>
        </p:nvSpPr>
        <p:spPr>
          <a:xfrm>
            <a:off x="4591050" y="1508670"/>
            <a:ext cx="4171950" cy="1576685"/>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03" name="Google Shape;203;p19"/>
          <p:cNvSpPr/>
          <p:nvPr/>
        </p:nvSpPr>
        <p:spPr>
          <a:xfrm>
            <a:off x="6524625" y="1508670"/>
            <a:ext cx="304800" cy="30480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04" name="Google Shape;204;p19"/>
          <p:cNvSpPr txBox="1"/>
          <p:nvPr/>
        </p:nvSpPr>
        <p:spPr>
          <a:xfrm>
            <a:off x="6524625" y="1508670"/>
            <a:ext cx="304800" cy="3048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pic>
        <p:nvPicPr>
          <p:cNvPr descr="tmp8t8svmi1.png" id="205" name="Google Shape;205;p19"/>
          <p:cNvPicPr preferRelativeResize="0"/>
          <p:nvPr/>
        </p:nvPicPr>
        <p:blipFill rotWithShape="1">
          <a:blip r:embed="rId4">
            <a:alphaModFix/>
          </a:blip>
          <a:srcRect b="0" l="0" r="0" t="0"/>
          <a:stretch/>
        </p:blipFill>
        <p:spPr>
          <a:xfrm>
            <a:off x="6524625" y="1508670"/>
            <a:ext cx="304800" cy="304800"/>
          </a:xfrm>
          <a:prstGeom prst="rect">
            <a:avLst/>
          </a:prstGeom>
          <a:noFill/>
          <a:ln>
            <a:noFill/>
          </a:ln>
        </p:spPr>
      </p:pic>
      <p:sp>
        <p:nvSpPr>
          <p:cNvPr id="206" name="Google Shape;206;p19"/>
          <p:cNvSpPr txBox="1"/>
          <p:nvPr/>
        </p:nvSpPr>
        <p:spPr>
          <a:xfrm>
            <a:off x="4591050" y="1927770"/>
            <a:ext cx="4171950" cy="2286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i="0" lang="en-US" sz="1300" u="none" cap="none" strike="noStrike">
                <a:solidFill>
                  <a:srgbClr val="1F2728"/>
                </a:solidFill>
                <a:latin typeface="Roboto"/>
                <a:ea typeface="Roboto"/>
                <a:cs typeface="Roboto"/>
                <a:sym typeface="Roboto"/>
              </a:rPr>
              <a:t>Avoiding Overload Failures</a:t>
            </a:r>
            <a:endParaRPr/>
          </a:p>
          <a:p>
            <a:pPr indent="0" lvl="0" marL="0" marR="0" rtl="0" algn="ctr">
              <a:lnSpc>
                <a:spcPct val="100000"/>
              </a:lnSpc>
              <a:spcBef>
                <a:spcPts val="0"/>
              </a:spcBef>
              <a:spcAft>
                <a:spcPts val="0"/>
              </a:spcAft>
              <a:buNone/>
            </a:pPr>
            <a:r>
              <a:rPr b="0" i="0" lang="en-US" sz="1400" u="none" cap="none" strike="noStrike">
                <a:solidFill>
                  <a:srgbClr val="1F2728"/>
                </a:solidFill>
                <a:latin typeface="Roboto"/>
                <a:ea typeface="Roboto"/>
                <a:cs typeface="Roboto"/>
                <a:sym typeface="Roboto"/>
              </a:rPr>
              <a:t>Single, large AI prompts led to hallucinations, token overflow, and inconsistent results.</a:t>
            </a:r>
            <a:endParaRPr/>
          </a:p>
        </p:txBody>
      </p:sp>
      <p:sp>
        <p:nvSpPr>
          <p:cNvPr id="207" name="Google Shape;207;p19"/>
          <p:cNvSpPr/>
          <p:nvPr/>
        </p:nvSpPr>
        <p:spPr>
          <a:xfrm>
            <a:off x="228600" y="3276153"/>
            <a:ext cx="4171950" cy="1576982"/>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08" name="Google Shape;208;p19"/>
          <p:cNvSpPr/>
          <p:nvPr/>
        </p:nvSpPr>
        <p:spPr>
          <a:xfrm>
            <a:off x="228600" y="3276153"/>
            <a:ext cx="4171950" cy="1576685"/>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09" name="Google Shape;209;p19"/>
          <p:cNvSpPr/>
          <p:nvPr/>
        </p:nvSpPr>
        <p:spPr>
          <a:xfrm>
            <a:off x="228600" y="3276153"/>
            <a:ext cx="4171950" cy="1576685"/>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10" name="Google Shape;210;p19"/>
          <p:cNvSpPr/>
          <p:nvPr/>
        </p:nvSpPr>
        <p:spPr>
          <a:xfrm>
            <a:off x="2162175" y="3276153"/>
            <a:ext cx="304800" cy="30480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11" name="Google Shape;211;p19"/>
          <p:cNvSpPr txBox="1"/>
          <p:nvPr/>
        </p:nvSpPr>
        <p:spPr>
          <a:xfrm>
            <a:off x="2162175" y="3276153"/>
            <a:ext cx="304800" cy="3048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pic>
        <p:nvPicPr>
          <p:cNvPr descr="tmpc9hk4up5.png" id="212" name="Google Shape;212;p19"/>
          <p:cNvPicPr preferRelativeResize="0"/>
          <p:nvPr/>
        </p:nvPicPr>
        <p:blipFill rotWithShape="1">
          <a:blip r:embed="rId5">
            <a:alphaModFix/>
          </a:blip>
          <a:srcRect b="0" l="0" r="0" t="0"/>
          <a:stretch/>
        </p:blipFill>
        <p:spPr>
          <a:xfrm>
            <a:off x="2162175" y="3276153"/>
            <a:ext cx="304800" cy="304800"/>
          </a:xfrm>
          <a:prstGeom prst="rect">
            <a:avLst/>
          </a:prstGeom>
          <a:noFill/>
          <a:ln>
            <a:noFill/>
          </a:ln>
        </p:spPr>
      </p:pic>
      <p:sp>
        <p:nvSpPr>
          <p:cNvPr id="213" name="Google Shape;213;p19"/>
          <p:cNvSpPr txBox="1"/>
          <p:nvPr/>
        </p:nvSpPr>
        <p:spPr>
          <a:xfrm>
            <a:off x="228600" y="3695253"/>
            <a:ext cx="4171950" cy="2286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i="0" lang="en-US" sz="1300" u="none" cap="none" strike="noStrike">
                <a:solidFill>
                  <a:srgbClr val="1F2728"/>
                </a:solidFill>
                <a:latin typeface="Roboto"/>
                <a:ea typeface="Roboto"/>
                <a:cs typeface="Roboto"/>
                <a:sym typeface="Roboto"/>
              </a:rPr>
              <a:t>Batching + Schema Enforcement</a:t>
            </a:r>
            <a:endParaRPr/>
          </a:p>
          <a:p>
            <a:pPr indent="0" lvl="0" marL="0" marR="0" rtl="0" algn="ctr">
              <a:lnSpc>
                <a:spcPct val="100000"/>
              </a:lnSpc>
              <a:spcBef>
                <a:spcPts val="0"/>
              </a:spcBef>
              <a:spcAft>
                <a:spcPts val="0"/>
              </a:spcAft>
              <a:buNone/>
            </a:pPr>
            <a:r>
              <a:rPr b="0" i="0" lang="en-US" sz="1400" u="none" cap="none" strike="noStrike">
                <a:solidFill>
                  <a:srgbClr val="1F2728"/>
                </a:solidFill>
                <a:latin typeface="Roboto"/>
                <a:ea typeface="Roboto"/>
                <a:cs typeface="Roboto"/>
                <a:sym typeface="Roboto"/>
              </a:rPr>
              <a:t>Batched domain evaluations with strict schema outputs improved accuracy and downstream utility.</a:t>
            </a:r>
            <a:endParaRPr/>
          </a:p>
        </p:txBody>
      </p:sp>
      <p:sp>
        <p:nvSpPr>
          <p:cNvPr id="214" name="Google Shape;214;p19"/>
          <p:cNvSpPr/>
          <p:nvPr/>
        </p:nvSpPr>
        <p:spPr>
          <a:xfrm>
            <a:off x="4591050" y="3276153"/>
            <a:ext cx="4171950" cy="1576982"/>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15" name="Google Shape;215;p19"/>
          <p:cNvSpPr/>
          <p:nvPr/>
        </p:nvSpPr>
        <p:spPr>
          <a:xfrm>
            <a:off x="4591050" y="3276153"/>
            <a:ext cx="4171950" cy="1576685"/>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16" name="Google Shape;216;p19"/>
          <p:cNvSpPr/>
          <p:nvPr/>
        </p:nvSpPr>
        <p:spPr>
          <a:xfrm>
            <a:off x="4591050" y="3276153"/>
            <a:ext cx="4171950" cy="1576685"/>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17" name="Google Shape;217;p19"/>
          <p:cNvSpPr/>
          <p:nvPr/>
        </p:nvSpPr>
        <p:spPr>
          <a:xfrm>
            <a:off x="6524625" y="3276153"/>
            <a:ext cx="304800" cy="30480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18" name="Google Shape;218;p19"/>
          <p:cNvSpPr txBox="1"/>
          <p:nvPr/>
        </p:nvSpPr>
        <p:spPr>
          <a:xfrm>
            <a:off x="6524625" y="3276153"/>
            <a:ext cx="304800" cy="3048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pic>
        <p:nvPicPr>
          <p:cNvPr descr="tmpvkhunu8s.png" id="219" name="Google Shape;219;p19"/>
          <p:cNvPicPr preferRelativeResize="0"/>
          <p:nvPr/>
        </p:nvPicPr>
        <p:blipFill rotWithShape="1">
          <a:blip r:embed="rId6">
            <a:alphaModFix/>
          </a:blip>
          <a:srcRect b="0" l="0" r="0" t="0"/>
          <a:stretch/>
        </p:blipFill>
        <p:spPr>
          <a:xfrm>
            <a:off x="6524625" y="3276153"/>
            <a:ext cx="304800" cy="304800"/>
          </a:xfrm>
          <a:prstGeom prst="rect">
            <a:avLst/>
          </a:prstGeom>
          <a:noFill/>
          <a:ln>
            <a:noFill/>
          </a:ln>
        </p:spPr>
      </p:pic>
      <p:sp>
        <p:nvSpPr>
          <p:cNvPr id="220" name="Google Shape;220;p19"/>
          <p:cNvSpPr txBox="1"/>
          <p:nvPr/>
        </p:nvSpPr>
        <p:spPr>
          <a:xfrm>
            <a:off x="4591050" y="3695253"/>
            <a:ext cx="4171950" cy="2286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i="0" lang="en-US" sz="1300" u="none" cap="none" strike="noStrike">
                <a:solidFill>
                  <a:srgbClr val="1F2728"/>
                </a:solidFill>
                <a:latin typeface="Roboto"/>
                <a:ea typeface="Roboto"/>
                <a:cs typeface="Roboto"/>
                <a:sym typeface="Roboto"/>
              </a:rPr>
              <a:t>Delegated Intelligence</a:t>
            </a:r>
            <a:endParaRPr/>
          </a:p>
          <a:p>
            <a:pPr indent="0" lvl="0" marL="0" marR="0" rtl="0" algn="ctr">
              <a:lnSpc>
                <a:spcPct val="100000"/>
              </a:lnSpc>
              <a:spcBef>
                <a:spcPts val="0"/>
              </a:spcBef>
              <a:spcAft>
                <a:spcPts val="0"/>
              </a:spcAft>
              <a:buNone/>
            </a:pPr>
            <a:r>
              <a:rPr b="0" i="0" lang="en-US" sz="1400" u="none" cap="none" strike="noStrike">
                <a:solidFill>
                  <a:srgbClr val="1F2728"/>
                </a:solidFill>
                <a:latin typeface="Roboto"/>
                <a:ea typeface="Roboto"/>
                <a:cs typeface="Roboto"/>
                <a:sym typeface="Roboto"/>
              </a:rPr>
              <a:t>The orchestration layer (n8n) manages control flow, while AI handles targeted reasoning only.</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20"/>
          <p:cNvSpPr txBox="1"/>
          <p:nvPr>
            <p:ph type="title"/>
          </p:nvPr>
        </p:nvSpPr>
        <p:spPr>
          <a:xfrm>
            <a:off x="311700" y="0"/>
            <a:ext cx="8520600" cy="712925"/>
          </a:xfrm>
          <a:prstGeom prst="rect">
            <a:avLst/>
          </a:prstGeom>
          <a:noFill/>
          <a:ln>
            <a:noFill/>
          </a:ln>
        </p:spPr>
        <p:txBody>
          <a:bodyPr anchorCtr="0" anchor="ctr" bIns="91425" lIns="91425" spcFirstLastPara="1" rIns="91425" wrap="square" tIns="91425">
            <a:normAutofit/>
          </a:bodyPr>
          <a:lstStyle/>
          <a:p>
            <a:pPr indent="0" lvl="0" marL="0" rtl="0" algn="l">
              <a:lnSpc>
                <a:spcPct val="100000"/>
              </a:lnSpc>
              <a:spcBef>
                <a:spcPts val="0"/>
              </a:spcBef>
              <a:spcAft>
                <a:spcPts val="0"/>
              </a:spcAft>
              <a:buSzPts val="2200"/>
              <a:buNone/>
            </a:pPr>
            <a:r>
              <a:rPr lang="en-US" sz="2200"/>
              <a:t>High-Level Architecture</a:t>
            </a:r>
            <a:endParaRPr/>
          </a:p>
        </p:txBody>
      </p:sp>
      <p:sp>
        <p:nvSpPr>
          <p:cNvPr id="226" name="Google Shape;226;p20"/>
          <p:cNvSpPr txBox="1"/>
          <p:nvPr>
            <p:ph idx="2" type="subTitle"/>
          </p:nvPr>
        </p:nvSpPr>
        <p:spPr>
          <a:xfrm>
            <a:off x="311699" y="712926"/>
            <a:ext cx="8520599" cy="481810"/>
          </a:xfrm>
          <a:prstGeom prst="rect">
            <a:avLst/>
          </a:prstGeom>
          <a:noFill/>
          <a:ln>
            <a:noFill/>
          </a:ln>
        </p:spPr>
        <p:txBody>
          <a:bodyPr anchorCtr="0" anchor="t" bIns="91425" lIns="91425" spcFirstLastPara="1" rIns="91425" wrap="square" tIns="0">
            <a:normAutofit/>
          </a:bodyPr>
          <a:lstStyle/>
          <a:p>
            <a:pPr indent="0" lvl="0" marL="0" rtl="0" algn="l">
              <a:lnSpc>
                <a:spcPct val="100000"/>
              </a:lnSpc>
              <a:spcBef>
                <a:spcPts val="0"/>
              </a:spcBef>
              <a:spcAft>
                <a:spcPts val="0"/>
              </a:spcAft>
              <a:buSzPts val="1800"/>
              <a:buNone/>
            </a:pPr>
            <a:r>
              <a:rPr lang="en-US" sz="1600"/>
              <a:t>From MVC to AI-Powered Processing</a:t>
            </a:r>
            <a:endParaRPr/>
          </a:p>
        </p:txBody>
      </p:sp>
      <p:sp>
        <p:nvSpPr>
          <p:cNvPr id="227" name="Google Shape;227;p20"/>
          <p:cNvSpPr/>
          <p:nvPr/>
        </p:nvSpPr>
        <p:spPr>
          <a:xfrm>
            <a:off x="228600" y="1508670"/>
            <a:ext cx="8686800" cy="320040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28" name="Google Shape;228;p20"/>
          <p:cNvSpPr/>
          <p:nvPr/>
        </p:nvSpPr>
        <p:spPr>
          <a:xfrm>
            <a:off x="228600" y="1508670"/>
            <a:ext cx="8686800" cy="320040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300" u="none" cap="none" strike="noStrike">
              <a:solidFill>
                <a:srgbClr val="616161"/>
              </a:solidFill>
              <a:latin typeface="Proxima Nova"/>
              <a:ea typeface="Proxima Nova"/>
              <a:cs typeface="Proxima Nova"/>
              <a:sym typeface="Proxima Nova"/>
            </a:endParaRPr>
          </a:p>
        </p:txBody>
      </p:sp>
      <p:sp>
        <p:nvSpPr>
          <p:cNvPr id="229" name="Google Shape;229;p20"/>
          <p:cNvSpPr/>
          <p:nvPr/>
        </p:nvSpPr>
        <p:spPr>
          <a:xfrm>
            <a:off x="228600" y="1508670"/>
            <a:ext cx="8686800" cy="320040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30" name="Google Shape;230;p20"/>
          <p:cNvSpPr/>
          <p:nvPr/>
        </p:nvSpPr>
        <p:spPr>
          <a:xfrm>
            <a:off x="228600" y="1508670"/>
            <a:ext cx="8534400" cy="320040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31" name="Google Shape;231;p20"/>
          <p:cNvSpPr/>
          <p:nvPr/>
        </p:nvSpPr>
        <p:spPr>
          <a:xfrm>
            <a:off x="228600" y="1508670"/>
            <a:ext cx="8534400" cy="3344614"/>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32" name="Google Shape;232;p20"/>
          <p:cNvSpPr/>
          <p:nvPr/>
        </p:nvSpPr>
        <p:spPr>
          <a:xfrm>
            <a:off x="228600" y="1508670"/>
            <a:ext cx="4154685" cy="334506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33" name="Google Shape;233;p20"/>
          <p:cNvSpPr txBox="1"/>
          <p:nvPr/>
        </p:nvSpPr>
        <p:spPr>
          <a:xfrm>
            <a:off x="228600" y="1508670"/>
            <a:ext cx="4154685" cy="3345060"/>
          </a:xfrm>
          <a:prstGeom prst="rect">
            <a:avLst/>
          </a:prstGeom>
          <a:noFill/>
          <a:ln>
            <a:noFill/>
          </a:ln>
        </p:spPr>
        <p:txBody>
          <a:bodyPr anchorCtr="0" anchor="t" bIns="190500" lIns="165100" spcFirstLastPara="1" rIns="0" wrap="square" tIns="0">
            <a:spAutoFit/>
          </a:bodyPr>
          <a:lstStyle/>
          <a:p>
            <a:pPr indent="-98777" lvl="0" marL="228600" marR="0" rtl="0" algn="l">
              <a:lnSpc>
                <a:spcPct val="100000"/>
              </a:lnSpc>
              <a:spcBef>
                <a:spcPts val="0"/>
              </a:spcBef>
              <a:spcAft>
                <a:spcPts val="0"/>
              </a:spcAft>
              <a:buClr>
                <a:srgbClr val="000000"/>
              </a:buClr>
              <a:buSzPts val="1556"/>
              <a:buFont typeface="Arial"/>
              <a:buChar char="•"/>
            </a:pPr>
            <a:r>
              <a:rPr b="1" i="0" lang="en-US" sz="1400" u="none" cap="none" strike="noStrike">
                <a:solidFill>
                  <a:srgbClr val="1F2728"/>
                </a:solidFill>
                <a:latin typeface="Roboto"/>
                <a:ea typeface="Roboto"/>
                <a:cs typeface="Roboto"/>
                <a:sym typeface="Roboto"/>
              </a:rPr>
              <a:t>MVC Triggers n8n Webhook:</a:t>
            </a:r>
            <a:r>
              <a:rPr b="0" i="0" lang="en-US" sz="1400" u="none" cap="none" strike="noStrike">
                <a:solidFill>
                  <a:srgbClr val="1F2728"/>
                </a:solidFill>
                <a:latin typeface="Roboto"/>
                <a:ea typeface="Roboto"/>
                <a:cs typeface="Roboto"/>
                <a:sym typeface="Roboto"/>
              </a:rPr>
              <a:t> Legacy MVC app initiates the process by posting raw survey JSON to an n8n webhook.</a:t>
            </a:r>
            <a:endParaRPr/>
          </a:p>
          <a:p>
            <a:pPr indent="-98777" lvl="1" marL="228600" marR="0" rtl="0" algn="l">
              <a:lnSpc>
                <a:spcPct val="100000"/>
              </a:lnSpc>
              <a:spcBef>
                <a:spcPts val="0"/>
              </a:spcBef>
              <a:spcAft>
                <a:spcPts val="0"/>
              </a:spcAft>
              <a:buClr>
                <a:srgbClr val="000000"/>
              </a:buClr>
              <a:buSzPts val="1556"/>
              <a:buFont typeface="Arial"/>
              <a:buChar char="•"/>
            </a:pPr>
            <a:r>
              <a:rPr b="1" i="0" lang="en-US" sz="1400" u="none" cap="none" strike="noStrike">
                <a:solidFill>
                  <a:srgbClr val="1F2728"/>
                </a:solidFill>
                <a:latin typeface="Roboto"/>
                <a:ea typeface="Roboto"/>
                <a:cs typeface="Roboto"/>
                <a:sym typeface="Roboto"/>
              </a:rPr>
              <a:t>n8n Orchestrates Analysis:</a:t>
            </a:r>
            <a:r>
              <a:rPr b="0" i="0" lang="en-US" sz="1400" u="none" cap="none" strike="noStrike">
                <a:solidFill>
                  <a:srgbClr val="1F2728"/>
                </a:solidFill>
                <a:latin typeface="Roboto"/>
                <a:ea typeface="Roboto"/>
                <a:cs typeface="Roboto"/>
                <a:sym typeface="Roboto"/>
              </a:rPr>
              <a:t> JSON is cleaned, grouped by domain, and sent through a loop to OpenAI agents for evaluation.</a:t>
            </a:r>
            <a:endParaRPr/>
          </a:p>
          <a:p>
            <a:pPr indent="-98777" lvl="1" marL="228600" marR="0" rtl="0" algn="l">
              <a:lnSpc>
                <a:spcPct val="100000"/>
              </a:lnSpc>
              <a:spcBef>
                <a:spcPts val="0"/>
              </a:spcBef>
              <a:spcAft>
                <a:spcPts val="0"/>
              </a:spcAft>
              <a:buClr>
                <a:srgbClr val="000000"/>
              </a:buClr>
              <a:buSzPts val="1556"/>
              <a:buFont typeface="Arial"/>
              <a:buChar char="•"/>
            </a:pPr>
            <a:r>
              <a:rPr b="1" i="0" lang="en-US" sz="1400" u="none" cap="none" strike="noStrike">
                <a:solidFill>
                  <a:srgbClr val="1F2728"/>
                </a:solidFill>
                <a:latin typeface="Roboto"/>
                <a:ea typeface="Roboto"/>
                <a:cs typeface="Roboto"/>
                <a:sym typeface="Roboto"/>
              </a:rPr>
              <a:t>Results Merged and Stored:</a:t>
            </a:r>
            <a:r>
              <a:rPr b="0" i="0" lang="en-US" sz="1400" u="none" cap="none" strike="noStrike">
                <a:solidFill>
                  <a:srgbClr val="1F2728"/>
                </a:solidFill>
                <a:latin typeface="Roboto"/>
                <a:ea typeface="Roboto"/>
                <a:cs typeface="Roboto"/>
                <a:sym typeface="Roboto"/>
              </a:rPr>
              <a:t> Processed outputs are merged into a final report and stored via a separate background workflow.</a:t>
            </a:r>
            <a:endParaRPr/>
          </a:p>
          <a:p>
            <a:pPr indent="-98777" lvl="1" marL="228600" marR="0" rtl="0" algn="l">
              <a:lnSpc>
                <a:spcPct val="100000"/>
              </a:lnSpc>
              <a:spcBef>
                <a:spcPts val="0"/>
              </a:spcBef>
              <a:spcAft>
                <a:spcPts val="0"/>
              </a:spcAft>
              <a:buClr>
                <a:srgbClr val="000000"/>
              </a:buClr>
              <a:buSzPts val="1556"/>
              <a:buFont typeface="Arial"/>
              <a:buChar char="•"/>
            </a:pPr>
            <a:r>
              <a:rPr b="1" i="0" lang="en-US" sz="1400" u="none" cap="none" strike="noStrike">
                <a:solidFill>
                  <a:srgbClr val="1F2728"/>
                </a:solidFill>
                <a:latin typeface="Roboto"/>
                <a:ea typeface="Roboto"/>
                <a:cs typeface="Roboto"/>
                <a:sym typeface="Roboto"/>
              </a:rPr>
              <a:t>UI Renders Summary Only:</a:t>
            </a:r>
            <a:r>
              <a:rPr b="0" i="0" lang="en-US" sz="1400" u="none" cap="none" strike="noStrike">
                <a:solidFill>
                  <a:srgbClr val="1F2728"/>
                </a:solidFill>
                <a:latin typeface="Roboto"/>
                <a:ea typeface="Roboto"/>
                <a:cs typeface="Roboto"/>
                <a:sym typeface="Roboto"/>
              </a:rPr>
              <a:t> MVC UI now simply renders the final risk assessment, offloading all analysis to the backend.</a:t>
            </a:r>
            <a:endParaRPr/>
          </a:p>
        </p:txBody>
      </p:sp>
      <p:sp>
        <p:nvSpPr>
          <p:cNvPr id="234" name="Google Shape;234;p20"/>
          <p:cNvSpPr/>
          <p:nvPr/>
        </p:nvSpPr>
        <p:spPr>
          <a:xfrm>
            <a:off x="4608165" y="1508670"/>
            <a:ext cx="4154685" cy="2603152"/>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35" name="Google Shape;235;p20"/>
          <p:cNvSpPr/>
          <p:nvPr/>
        </p:nvSpPr>
        <p:spPr>
          <a:xfrm>
            <a:off x="4608165" y="1508670"/>
            <a:ext cx="4154685" cy="2603152"/>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36" name="Google Shape;236;p20"/>
          <p:cNvSpPr txBox="1"/>
          <p:nvPr/>
        </p:nvSpPr>
        <p:spPr>
          <a:xfrm>
            <a:off x="4608165" y="1508670"/>
            <a:ext cx="4154685" cy="2338685"/>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37" name="Google Shape;237;p20"/>
          <p:cNvSpPr/>
          <p:nvPr/>
        </p:nvSpPr>
        <p:spPr>
          <a:xfrm>
            <a:off x="4608165" y="3923555"/>
            <a:ext cx="4154685" cy="188118"/>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pic>
        <p:nvPicPr>
          <p:cNvPr id="238" name="Google Shape;238;p20"/>
          <p:cNvPicPr preferRelativeResize="0"/>
          <p:nvPr/>
        </p:nvPicPr>
        <p:blipFill>
          <a:blip r:embed="rId3">
            <a:alphaModFix/>
          </a:blip>
          <a:stretch>
            <a:fillRect/>
          </a:stretch>
        </p:blipFill>
        <p:spPr>
          <a:xfrm>
            <a:off x="4608175" y="1194725"/>
            <a:ext cx="4338975" cy="210382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21"/>
          <p:cNvSpPr txBox="1"/>
          <p:nvPr>
            <p:ph type="title"/>
          </p:nvPr>
        </p:nvSpPr>
        <p:spPr>
          <a:xfrm>
            <a:off x="311700" y="0"/>
            <a:ext cx="8520600" cy="712925"/>
          </a:xfrm>
          <a:prstGeom prst="rect">
            <a:avLst/>
          </a:prstGeom>
          <a:noFill/>
          <a:ln>
            <a:noFill/>
          </a:ln>
        </p:spPr>
        <p:txBody>
          <a:bodyPr anchorCtr="0" anchor="ctr" bIns="91425" lIns="91425" spcFirstLastPara="1" rIns="91425" wrap="square" tIns="91425">
            <a:normAutofit/>
          </a:bodyPr>
          <a:lstStyle/>
          <a:p>
            <a:pPr indent="0" lvl="0" marL="0" rtl="0" algn="l">
              <a:lnSpc>
                <a:spcPct val="100000"/>
              </a:lnSpc>
              <a:spcBef>
                <a:spcPts val="0"/>
              </a:spcBef>
              <a:spcAft>
                <a:spcPts val="0"/>
              </a:spcAft>
              <a:buSzPts val="2200"/>
              <a:buNone/>
            </a:pPr>
            <a:r>
              <a:rPr lang="en-US" sz="2200"/>
              <a:t>Workflow 1 Overview</a:t>
            </a:r>
            <a:endParaRPr/>
          </a:p>
        </p:txBody>
      </p:sp>
      <p:sp>
        <p:nvSpPr>
          <p:cNvPr id="244" name="Google Shape;244;p21"/>
          <p:cNvSpPr txBox="1"/>
          <p:nvPr>
            <p:ph idx="2" type="subTitle"/>
          </p:nvPr>
        </p:nvSpPr>
        <p:spPr>
          <a:xfrm>
            <a:off x="311699" y="712926"/>
            <a:ext cx="8520599" cy="481810"/>
          </a:xfrm>
          <a:prstGeom prst="rect">
            <a:avLst/>
          </a:prstGeom>
          <a:noFill/>
          <a:ln>
            <a:noFill/>
          </a:ln>
        </p:spPr>
        <p:txBody>
          <a:bodyPr anchorCtr="0" anchor="t" bIns="91425" lIns="91425" spcFirstLastPara="1" rIns="91425" wrap="square" tIns="0">
            <a:normAutofit/>
          </a:bodyPr>
          <a:lstStyle/>
          <a:p>
            <a:pPr indent="0" lvl="0" marL="0" rtl="0" algn="l">
              <a:lnSpc>
                <a:spcPct val="100000"/>
              </a:lnSpc>
              <a:spcBef>
                <a:spcPts val="0"/>
              </a:spcBef>
              <a:spcAft>
                <a:spcPts val="0"/>
              </a:spcAft>
              <a:buSzPts val="1800"/>
              <a:buNone/>
            </a:pPr>
            <a:r>
              <a:rPr lang="en-US" sz="1600"/>
              <a:t>Webhook JSON → AI Analysis (Batch Mode)</a:t>
            </a:r>
            <a:endParaRPr/>
          </a:p>
        </p:txBody>
      </p:sp>
      <p:sp>
        <p:nvSpPr>
          <p:cNvPr id="245" name="Google Shape;245;p21"/>
          <p:cNvSpPr/>
          <p:nvPr/>
        </p:nvSpPr>
        <p:spPr>
          <a:xfrm>
            <a:off x="228600" y="1508670"/>
            <a:ext cx="8686800" cy="320040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46" name="Google Shape;246;p21"/>
          <p:cNvSpPr/>
          <p:nvPr/>
        </p:nvSpPr>
        <p:spPr>
          <a:xfrm>
            <a:off x="228600" y="1508670"/>
            <a:ext cx="8686800" cy="320040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300" u="none" cap="none" strike="noStrike">
              <a:solidFill>
                <a:srgbClr val="616161"/>
              </a:solidFill>
              <a:latin typeface="Proxima Nova"/>
              <a:ea typeface="Proxima Nova"/>
              <a:cs typeface="Proxima Nova"/>
              <a:sym typeface="Proxima Nova"/>
            </a:endParaRPr>
          </a:p>
        </p:txBody>
      </p:sp>
      <p:sp>
        <p:nvSpPr>
          <p:cNvPr id="247" name="Google Shape;247;p21"/>
          <p:cNvSpPr/>
          <p:nvPr/>
        </p:nvSpPr>
        <p:spPr>
          <a:xfrm>
            <a:off x="228600" y="1508670"/>
            <a:ext cx="8686800" cy="320040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48" name="Google Shape;248;p21"/>
          <p:cNvSpPr/>
          <p:nvPr/>
        </p:nvSpPr>
        <p:spPr>
          <a:xfrm>
            <a:off x="228600" y="1508670"/>
            <a:ext cx="8534400" cy="320040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49" name="Google Shape;249;p21"/>
          <p:cNvSpPr/>
          <p:nvPr/>
        </p:nvSpPr>
        <p:spPr>
          <a:xfrm>
            <a:off x="228600" y="1508670"/>
            <a:ext cx="8534400" cy="3344614"/>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50" name="Google Shape;250;p21"/>
          <p:cNvSpPr/>
          <p:nvPr/>
        </p:nvSpPr>
        <p:spPr>
          <a:xfrm>
            <a:off x="228600" y="1508670"/>
            <a:ext cx="8534400" cy="3344614"/>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51" name="Google Shape;251;p21"/>
          <p:cNvSpPr txBox="1"/>
          <p:nvPr/>
        </p:nvSpPr>
        <p:spPr>
          <a:xfrm>
            <a:off x="228600" y="1508670"/>
            <a:ext cx="8534400" cy="2848123"/>
          </a:xfrm>
          <a:prstGeom prst="rect">
            <a:avLst/>
          </a:prstGeom>
          <a:noFill/>
          <a:ln>
            <a:noFill/>
          </a:ln>
        </p:spPr>
        <p:txBody>
          <a:bodyPr anchorCtr="0" anchor="t" bIns="190500" lIns="165100" spcFirstLastPara="1" rIns="0" wrap="square" tIns="0">
            <a:spAutoFit/>
          </a:bodyPr>
          <a:lstStyle/>
          <a:p>
            <a:pPr indent="-118532" lvl="0" marL="228600" marR="0" rtl="0" algn="l">
              <a:lnSpc>
                <a:spcPct val="100000"/>
              </a:lnSpc>
              <a:spcBef>
                <a:spcPts val="0"/>
              </a:spcBef>
              <a:spcAft>
                <a:spcPts val="0"/>
              </a:spcAft>
              <a:buClr>
                <a:srgbClr val="000000"/>
              </a:buClr>
              <a:buSzPts val="1867"/>
              <a:buFont typeface="Arial"/>
              <a:buChar char="•"/>
            </a:pPr>
            <a:r>
              <a:rPr b="1" i="0" lang="en-US" sz="1600" u="none" cap="none" strike="noStrike">
                <a:solidFill>
                  <a:srgbClr val="1F2728"/>
                </a:solidFill>
                <a:latin typeface="Roboto"/>
                <a:ea typeface="Roboto"/>
                <a:cs typeface="Roboto"/>
                <a:sym typeface="Roboto"/>
              </a:rPr>
              <a:t>Webhook Entry Point:</a:t>
            </a:r>
            <a:r>
              <a:rPr b="0" i="0" lang="en-US" sz="1600" u="none" cap="none" strike="noStrike">
                <a:solidFill>
                  <a:srgbClr val="1F2728"/>
                </a:solidFill>
                <a:latin typeface="Roboto"/>
                <a:ea typeface="Roboto"/>
                <a:cs typeface="Roboto"/>
                <a:sym typeface="Roboto"/>
              </a:rPr>
              <a:t> User-submitted surveys are captured via a webhook, providing an API-like intake for varied JSON formats.</a:t>
            </a:r>
            <a:endParaRPr/>
          </a:p>
          <a:p>
            <a:pPr indent="-118532" lvl="1" marL="228600" marR="0" rtl="0" algn="l">
              <a:lnSpc>
                <a:spcPct val="100000"/>
              </a:lnSpc>
              <a:spcBef>
                <a:spcPts val="0"/>
              </a:spcBef>
              <a:spcAft>
                <a:spcPts val="0"/>
              </a:spcAft>
              <a:buClr>
                <a:srgbClr val="000000"/>
              </a:buClr>
              <a:buSzPts val="1867"/>
              <a:buFont typeface="Arial"/>
              <a:buChar char="•"/>
            </a:pPr>
            <a:r>
              <a:rPr b="1" i="0" lang="en-US" sz="1600" u="none" cap="none" strike="noStrike">
                <a:solidFill>
                  <a:srgbClr val="1F2728"/>
                </a:solidFill>
                <a:latin typeface="Roboto"/>
                <a:ea typeface="Roboto"/>
                <a:cs typeface="Roboto"/>
                <a:sym typeface="Roboto"/>
              </a:rPr>
              <a:t>Survey Normalization:</a:t>
            </a:r>
            <a:r>
              <a:rPr b="0" i="0" lang="en-US" sz="1600" u="none" cap="none" strike="noStrike">
                <a:solidFill>
                  <a:srgbClr val="1F2728"/>
                </a:solidFill>
                <a:latin typeface="Roboto"/>
                <a:ea typeface="Roboto"/>
                <a:cs typeface="Roboto"/>
                <a:sym typeface="Roboto"/>
              </a:rPr>
              <a:t> Unstructured input is cleaned, standardized, and reformatted into consistent question/answer pairs.</a:t>
            </a:r>
            <a:endParaRPr/>
          </a:p>
          <a:p>
            <a:pPr indent="-118532" lvl="1" marL="228600" marR="0" rtl="0" algn="l">
              <a:lnSpc>
                <a:spcPct val="100000"/>
              </a:lnSpc>
              <a:spcBef>
                <a:spcPts val="0"/>
              </a:spcBef>
              <a:spcAft>
                <a:spcPts val="0"/>
              </a:spcAft>
              <a:buClr>
                <a:srgbClr val="000000"/>
              </a:buClr>
              <a:buSzPts val="1867"/>
              <a:buFont typeface="Arial"/>
              <a:buChar char="•"/>
            </a:pPr>
            <a:r>
              <a:rPr b="1" i="0" lang="en-US" sz="1600" u="none" cap="none" strike="noStrike">
                <a:solidFill>
                  <a:srgbClr val="1F2728"/>
                </a:solidFill>
                <a:latin typeface="Roboto"/>
                <a:ea typeface="Roboto"/>
                <a:cs typeface="Roboto"/>
                <a:sym typeface="Roboto"/>
              </a:rPr>
              <a:t>Domain Clustering:</a:t>
            </a:r>
            <a:r>
              <a:rPr b="0" i="0" lang="en-US" sz="1600" u="none" cap="none" strike="noStrike">
                <a:solidFill>
                  <a:srgbClr val="1F2728"/>
                </a:solidFill>
                <a:latin typeface="Roboto"/>
                <a:ea typeface="Roboto"/>
                <a:cs typeface="Roboto"/>
                <a:sym typeface="Roboto"/>
              </a:rPr>
              <a:t> Questions are grouped by risk domain, forming batches for AI evaluation.</a:t>
            </a:r>
            <a:endParaRPr/>
          </a:p>
          <a:p>
            <a:pPr indent="-118532" lvl="1" marL="228600" marR="0" rtl="0" algn="l">
              <a:lnSpc>
                <a:spcPct val="100000"/>
              </a:lnSpc>
              <a:spcBef>
                <a:spcPts val="0"/>
              </a:spcBef>
              <a:spcAft>
                <a:spcPts val="0"/>
              </a:spcAft>
              <a:buClr>
                <a:srgbClr val="000000"/>
              </a:buClr>
              <a:buSzPts val="1867"/>
              <a:buFont typeface="Arial"/>
              <a:buChar char="•"/>
            </a:pPr>
            <a:r>
              <a:rPr b="1" i="0" lang="en-US" sz="1600" u="none" cap="none" strike="noStrike">
                <a:solidFill>
                  <a:srgbClr val="1F2728"/>
                </a:solidFill>
                <a:latin typeface="Roboto"/>
                <a:ea typeface="Roboto"/>
                <a:cs typeface="Roboto"/>
                <a:sym typeface="Roboto"/>
              </a:rPr>
              <a:t>Parallel AI Calls:</a:t>
            </a:r>
            <a:r>
              <a:rPr b="0" i="0" lang="en-US" sz="1600" u="none" cap="none" strike="noStrike">
                <a:solidFill>
                  <a:srgbClr val="1F2728"/>
                </a:solidFill>
                <a:latin typeface="Roboto"/>
                <a:ea typeface="Roboto"/>
                <a:cs typeface="Roboto"/>
                <a:sym typeface="Roboto"/>
              </a:rPr>
              <a:t> Each domain is independently analyzed by an OpenAI agent and results are compiled.</a:t>
            </a:r>
            <a:endParaRPr/>
          </a:p>
          <a:p>
            <a:pPr indent="-118532" lvl="1" marL="228600" marR="0" rtl="0" algn="l">
              <a:lnSpc>
                <a:spcPct val="100000"/>
              </a:lnSpc>
              <a:spcBef>
                <a:spcPts val="0"/>
              </a:spcBef>
              <a:spcAft>
                <a:spcPts val="0"/>
              </a:spcAft>
              <a:buClr>
                <a:srgbClr val="000000"/>
              </a:buClr>
              <a:buSzPts val="1867"/>
              <a:buFont typeface="Arial"/>
              <a:buChar char="•"/>
            </a:pPr>
            <a:r>
              <a:rPr b="1" i="0" lang="en-US" sz="1600" u="none" cap="none" strike="noStrike">
                <a:solidFill>
                  <a:srgbClr val="1F2728"/>
                </a:solidFill>
                <a:latin typeface="Roboto"/>
                <a:ea typeface="Roboto"/>
                <a:cs typeface="Roboto"/>
                <a:sym typeface="Roboto"/>
              </a:rPr>
              <a:t>Merged Final Output:</a:t>
            </a:r>
            <a:r>
              <a:rPr b="0" i="0" lang="en-US" sz="1600" u="none" cap="none" strike="noStrike">
                <a:solidFill>
                  <a:srgbClr val="1F2728"/>
                </a:solidFill>
                <a:latin typeface="Roboto"/>
                <a:ea typeface="Roboto"/>
                <a:cs typeface="Roboto"/>
                <a:sym typeface="Roboto"/>
              </a:rPr>
              <a:t> Domain responses are aggregated into one unified JSON report for downstream use.</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22"/>
          <p:cNvSpPr txBox="1"/>
          <p:nvPr>
            <p:ph type="title"/>
          </p:nvPr>
        </p:nvSpPr>
        <p:spPr>
          <a:xfrm>
            <a:off x="311700" y="0"/>
            <a:ext cx="8520600" cy="712925"/>
          </a:xfrm>
          <a:prstGeom prst="rect">
            <a:avLst/>
          </a:prstGeom>
          <a:noFill/>
          <a:ln>
            <a:noFill/>
          </a:ln>
        </p:spPr>
        <p:txBody>
          <a:bodyPr anchorCtr="0" anchor="ctr" bIns="91425" lIns="91425" spcFirstLastPara="1" rIns="91425" wrap="square" tIns="91425">
            <a:normAutofit/>
          </a:bodyPr>
          <a:lstStyle/>
          <a:p>
            <a:pPr indent="0" lvl="0" marL="0" rtl="0" algn="l">
              <a:lnSpc>
                <a:spcPct val="100000"/>
              </a:lnSpc>
              <a:spcBef>
                <a:spcPts val="0"/>
              </a:spcBef>
              <a:spcAft>
                <a:spcPts val="0"/>
              </a:spcAft>
              <a:buSzPts val="2200"/>
              <a:buNone/>
            </a:pPr>
            <a:r>
              <a:rPr lang="en-US" sz="2200"/>
              <a:t>Workflow 2 Overview</a:t>
            </a:r>
            <a:endParaRPr/>
          </a:p>
        </p:txBody>
      </p:sp>
      <p:sp>
        <p:nvSpPr>
          <p:cNvPr id="257" name="Google Shape;257;p22"/>
          <p:cNvSpPr txBox="1"/>
          <p:nvPr>
            <p:ph idx="2" type="subTitle"/>
          </p:nvPr>
        </p:nvSpPr>
        <p:spPr>
          <a:xfrm>
            <a:off x="311699" y="712926"/>
            <a:ext cx="8520599" cy="481810"/>
          </a:xfrm>
          <a:prstGeom prst="rect">
            <a:avLst/>
          </a:prstGeom>
          <a:noFill/>
          <a:ln>
            <a:noFill/>
          </a:ln>
        </p:spPr>
        <p:txBody>
          <a:bodyPr anchorCtr="0" anchor="t" bIns="91425" lIns="91425" spcFirstLastPara="1" rIns="91425" wrap="square" tIns="0">
            <a:normAutofit/>
          </a:bodyPr>
          <a:lstStyle/>
          <a:p>
            <a:pPr indent="0" lvl="0" marL="0" rtl="0" algn="l">
              <a:lnSpc>
                <a:spcPct val="100000"/>
              </a:lnSpc>
              <a:spcBef>
                <a:spcPts val="0"/>
              </a:spcBef>
              <a:spcAft>
                <a:spcPts val="0"/>
              </a:spcAft>
              <a:buSzPts val="1800"/>
              <a:buNone/>
            </a:pPr>
            <a:r>
              <a:rPr lang="en-US" sz="1600"/>
              <a:t>Risk Evaluation JSON → SQL Writer</a:t>
            </a:r>
            <a:endParaRPr/>
          </a:p>
        </p:txBody>
      </p:sp>
      <p:sp>
        <p:nvSpPr>
          <p:cNvPr id="258" name="Google Shape;258;p22"/>
          <p:cNvSpPr/>
          <p:nvPr/>
        </p:nvSpPr>
        <p:spPr>
          <a:xfrm>
            <a:off x="228600" y="1508670"/>
            <a:ext cx="8686800" cy="320040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59" name="Google Shape;259;p22"/>
          <p:cNvSpPr/>
          <p:nvPr/>
        </p:nvSpPr>
        <p:spPr>
          <a:xfrm>
            <a:off x="228600" y="1508670"/>
            <a:ext cx="8686800" cy="320040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300" u="none" cap="none" strike="noStrike">
              <a:solidFill>
                <a:srgbClr val="616161"/>
              </a:solidFill>
              <a:latin typeface="Proxima Nova"/>
              <a:ea typeface="Proxima Nova"/>
              <a:cs typeface="Proxima Nova"/>
              <a:sym typeface="Proxima Nova"/>
            </a:endParaRPr>
          </a:p>
        </p:txBody>
      </p:sp>
      <p:sp>
        <p:nvSpPr>
          <p:cNvPr id="260" name="Google Shape;260;p22"/>
          <p:cNvSpPr/>
          <p:nvPr/>
        </p:nvSpPr>
        <p:spPr>
          <a:xfrm>
            <a:off x="228600" y="1508670"/>
            <a:ext cx="8686800" cy="320040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61" name="Google Shape;261;p22"/>
          <p:cNvSpPr/>
          <p:nvPr/>
        </p:nvSpPr>
        <p:spPr>
          <a:xfrm>
            <a:off x="228600" y="1508670"/>
            <a:ext cx="8534400" cy="320040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62" name="Google Shape;262;p22"/>
          <p:cNvSpPr/>
          <p:nvPr/>
        </p:nvSpPr>
        <p:spPr>
          <a:xfrm>
            <a:off x="228600" y="1508670"/>
            <a:ext cx="8534400" cy="3344614"/>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63" name="Google Shape;263;p22"/>
          <p:cNvSpPr/>
          <p:nvPr/>
        </p:nvSpPr>
        <p:spPr>
          <a:xfrm>
            <a:off x="228600" y="1508670"/>
            <a:ext cx="8534400" cy="3344614"/>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64" name="Google Shape;264;p22"/>
          <p:cNvSpPr/>
          <p:nvPr/>
        </p:nvSpPr>
        <p:spPr>
          <a:xfrm>
            <a:off x="228600" y="1508670"/>
            <a:ext cx="4171950" cy="1576685"/>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65" name="Google Shape;265;p22"/>
          <p:cNvSpPr/>
          <p:nvPr/>
        </p:nvSpPr>
        <p:spPr>
          <a:xfrm>
            <a:off x="228600" y="1508670"/>
            <a:ext cx="4171950" cy="1576685"/>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66" name="Google Shape;266;p22"/>
          <p:cNvSpPr/>
          <p:nvPr/>
        </p:nvSpPr>
        <p:spPr>
          <a:xfrm>
            <a:off x="228600" y="1508670"/>
            <a:ext cx="4171950" cy="1576685"/>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67" name="Google Shape;267;p22"/>
          <p:cNvSpPr/>
          <p:nvPr/>
        </p:nvSpPr>
        <p:spPr>
          <a:xfrm>
            <a:off x="2162175" y="1508670"/>
            <a:ext cx="304800" cy="30480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68" name="Google Shape;268;p22"/>
          <p:cNvSpPr txBox="1"/>
          <p:nvPr/>
        </p:nvSpPr>
        <p:spPr>
          <a:xfrm>
            <a:off x="2162175" y="1508670"/>
            <a:ext cx="304800" cy="3048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pic>
        <p:nvPicPr>
          <p:cNvPr descr="tmpic4gtupn.png" id="269" name="Google Shape;269;p22"/>
          <p:cNvPicPr preferRelativeResize="0"/>
          <p:nvPr/>
        </p:nvPicPr>
        <p:blipFill rotWithShape="1">
          <a:blip r:embed="rId3">
            <a:alphaModFix/>
          </a:blip>
          <a:srcRect b="0" l="0" r="0" t="0"/>
          <a:stretch/>
        </p:blipFill>
        <p:spPr>
          <a:xfrm>
            <a:off x="2162175" y="1508670"/>
            <a:ext cx="304800" cy="304800"/>
          </a:xfrm>
          <a:prstGeom prst="rect">
            <a:avLst/>
          </a:prstGeom>
          <a:noFill/>
          <a:ln>
            <a:noFill/>
          </a:ln>
        </p:spPr>
      </p:pic>
      <p:sp>
        <p:nvSpPr>
          <p:cNvPr id="270" name="Google Shape;270;p22"/>
          <p:cNvSpPr txBox="1"/>
          <p:nvPr/>
        </p:nvSpPr>
        <p:spPr>
          <a:xfrm>
            <a:off x="228600" y="1927770"/>
            <a:ext cx="4171950" cy="2286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i="0" lang="en-US" sz="1300" u="none" cap="none" strike="noStrike">
                <a:solidFill>
                  <a:srgbClr val="1F2728"/>
                </a:solidFill>
                <a:latin typeface="Roboto"/>
                <a:ea typeface="Roboto"/>
                <a:cs typeface="Roboto"/>
                <a:sym typeface="Roboto"/>
              </a:rPr>
              <a:t>JSON Intake</a:t>
            </a:r>
            <a:endParaRPr/>
          </a:p>
          <a:p>
            <a:pPr indent="0" lvl="0" marL="0" marR="0" rtl="0" algn="ctr">
              <a:lnSpc>
                <a:spcPct val="100000"/>
              </a:lnSpc>
              <a:spcBef>
                <a:spcPts val="0"/>
              </a:spcBef>
              <a:spcAft>
                <a:spcPts val="0"/>
              </a:spcAft>
              <a:buNone/>
            </a:pPr>
            <a:r>
              <a:rPr b="0" i="0" lang="en-US" sz="1400" u="none" cap="none" strike="noStrike">
                <a:solidFill>
                  <a:srgbClr val="1F2728"/>
                </a:solidFill>
                <a:latin typeface="Roboto"/>
                <a:ea typeface="Roboto"/>
                <a:cs typeface="Roboto"/>
                <a:sym typeface="Roboto"/>
              </a:rPr>
              <a:t>Final AI-evaluated report is passed to a second workflow focused on storage.</a:t>
            </a:r>
            <a:endParaRPr/>
          </a:p>
        </p:txBody>
      </p:sp>
      <p:sp>
        <p:nvSpPr>
          <p:cNvPr id="271" name="Google Shape;271;p22"/>
          <p:cNvSpPr/>
          <p:nvPr/>
        </p:nvSpPr>
        <p:spPr>
          <a:xfrm>
            <a:off x="4591050" y="1508670"/>
            <a:ext cx="4171950" cy="1576685"/>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72" name="Google Shape;272;p22"/>
          <p:cNvSpPr/>
          <p:nvPr/>
        </p:nvSpPr>
        <p:spPr>
          <a:xfrm>
            <a:off x="4591050" y="1508670"/>
            <a:ext cx="4171950" cy="1576685"/>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73" name="Google Shape;273;p22"/>
          <p:cNvSpPr/>
          <p:nvPr/>
        </p:nvSpPr>
        <p:spPr>
          <a:xfrm>
            <a:off x="4591050" y="1508670"/>
            <a:ext cx="4171950" cy="1576685"/>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74" name="Google Shape;274;p22"/>
          <p:cNvSpPr/>
          <p:nvPr/>
        </p:nvSpPr>
        <p:spPr>
          <a:xfrm>
            <a:off x="6524625" y="1508670"/>
            <a:ext cx="304800" cy="30480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75" name="Google Shape;275;p22"/>
          <p:cNvSpPr txBox="1"/>
          <p:nvPr/>
        </p:nvSpPr>
        <p:spPr>
          <a:xfrm>
            <a:off x="6524625" y="1508670"/>
            <a:ext cx="304800" cy="3048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pic>
        <p:nvPicPr>
          <p:cNvPr descr="tmpo1hl2igl.png" id="276" name="Google Shape;276;p22"/>
          <p:cNvPicPr preferRelativeResize="0"/>
          <p:nvPr/>
        </p:nvPicPr>
        <p:blipFill rotWithShape="1">
          <a:blip r:embed="rId4">
            <a:alphaModFix/>
          </a:blip>
          <a:srcRect b="0" l="0" r="0" t="0"/>
          <a:stretch/>
        </p:blipFill>
        <p:spPr>
          <a:xfrm>
            <a:off x="6524625" y="1508670"/>
            <a:ext cx="304800" cy="304800"/>
          </a:xfrm>
          <a:prstGeom prst="rect">
            <a:avLst/>
          </a:prstGeom>
          <a:noFill/>
          <a:ln>
            <a:noFill/>
          </a:ln>
        </p:spPr>
      </p:pic>
      <p:sp>
        <p:nvSpPr>
          <p:cNvPr id="277" name="Google Shape;277;p22"/>
          <p:cNvSpPr txBox="1"/>
          <p:nvPr/>
        </p:nvSpPr>
        <p:spPr>
          <a:xfrm>
            <a:off x="4591050" y="1927770"/>
            <a:ext cx="4171950" cy="2286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i="0" lang="en-US" sz="1300" u="none" cap="none" strike="noStrike">
                <a:solidFill>
                  <a:srgbClr val="1F2728"/>
                </a:solidFill>
                <a:latin typeface="Roboto"/>
                <a:ea typeface="Roboto"/>
                <a:cs typeface="Roboto"/>
                <a:sym typeface="Roboto"/>
              </a:rPr>
              <a:t>Relational Preparation</a:t>
            </a:r>
            <a:endParaRPr/>
          </a:p>
          <a:p>
            <a:pPr indent="0" lvl="0" marL="0" marR="0" rtl="0" algn="ctr">
              <a:lnSpc>
                <a:spcPct val="100000"/>
              </a:lnSpc>
              <a:spcBef>
                <a:spcPts val="0"/>
              </a:spcBef>
              <a:spcAft>
                <a:spcPts val="0"/>
              </a:spcAft>
              <a:buNone/>
            </a:pPr>
            <a:r>
              <a:rPr b="0" i="0" lang="en-US" sz="1400" u="none" cap="none" strike="noStrike">
                <a:solidFill>
                  <a:srgbClr val="1F2728"/>
                </a:solidFill>
                <a:latin typeface="Roboto"/>
                <a:ea typeface="Roboto"/>
                <a:cs typeface="Roboto"/>
                <a:sym typeface="Roboto"/>
              </a:rPr>
              <a:t>Flattened and organized into structured formats compatible with SQL tables.</a:t>
            </a:r>
            <a:endParaRPr/>
          </a:p>
        </p:txBody>
      </p:sp>
      <p:sp>
        <p:nvSpPr>
          <p:cNvPr id="278" name="Google Shape;278;p22"/>
          <p:cNvSpPr/>
          <p:nvPr/>
        </p:nvSpPr>
        <p:spPr>
          <a:xfrm>
            <a:off x="228600" y="3276153"/>
            <a:ext cx="4171950" cy="1576982"/>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79" name="Google Shape;279;p22"/>
          <p:cNvSpPr/>
          <p:nvPr/>
        </p:nvSpPr>
        <p:spPr>
          <a:xfrm>
            <a:off x="228600" y="3276153"/>
            <a:ext cx="4171950" cy="1576685"/>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80" name="Google Shape;280;p22"/>
          <p:cNvSpPr/>
          <p:nvPr/>
        </p:nvSpPr>
        <p:spPr>
          <a:xfrm>
            <a:off x="228600" y="3276153"/>
            <a:ext cx="4171950" cy="1576685"/>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81" name="Google Shape;281;p22"/>
          <p:cNvSpPr/>
          <p:nvPr/>
        </p:nvSpPr>
        <p:spPr>
          <a:xfrm>
            <a:off x="2162175" y="3276153"/>
            <a:ext cx="304800" cy="30480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82" name="Google Shape;282;p22"/>
          <p:cNvSpPr txBox="1"/>
          <p:nvPr/>
        </p:nvSpPr>
        <p:spPr>
          <a:xfrm>
            <a:off x="2162175" y="3276153"/>
            <a:ext cx="304800" cy="3048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pic>
        <p:nvPicPr>
          <p:cNvPr descr="tmpsu88q6nq.png" id="283" name="Google Shape;283;p22"/>
          <p:cNvPicPr preferRelativeResize="0"/>
          <p:nvPr/>
        </p:nvPicPr>
        <p:blipFill rotWithShape="1">
          <a:blip r:embed="rId5">
            <a:alphaModFix/>
          </a:blip>
          <a:srcRect b="0" l="0" r="0" t="0"/>
          <a:stretch/>
        </p:blipFill>
        <p:spPr>
          <a:xfrm>
            <a:off x="2162175" y="3276153"/>
            <a:ext cx="304800" cy="304800"/>
          </a:xfrm>
          <a:prstGeom prst="rect">
            <a:avLst/>
          </a:prstGeom>
          <a:noFill/>
          <a:ln>
            <a:noFill/>
          </a:ln>
        </p:spPr>
      </p:pic>
      <p:sp>
        <p:nvSpPr>
          <p:cNvPr id="284" name="Google Shape;284;p22"/>
          <p:cNvSpPr txBox="1"/>
          <p:nvPr/>
        </p:nvSpPr>
        <p:spPr>
          <a:xfrm>
            <a:off x="228600" y="3695253"/>
            <a:ext cx="4171950" cy="2286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i="0" lang="en-US" sz="1300" u="none" cap="none" strike="noStrike">
                <a:solidFill>
                  <a:srgbClr val="1F2728"/>
                </a:solidFill>
                <a:latin typeface="Roboto"/>
                <a:ea typeface="Roboto"/>
                <a:cs typeface="Roboto"/>
                <a:sym typeface="Roboto"/>
              </a:rPr>
              <a:t>Multi-Table Inserts</a:t>
            </a:r>
            <a:endParaRPr/>
          </a:p>
          <a:p>
            <a:pPr indent="0" lvl="0" marL="0" marR="0" rtl="0" algn="ctr">
              <a:lnSpc>
                <a:spcPct val="100000"/>
              </a:lnSpc>
              <a:spcBef>
                <a:spcPts val="0"/>
              </a:spcBef>
              <a:spcAft>
                <a:spcPts val="0"/>
              </a:spcAft>
              <a:buNone/>
            </a:pPr>
            <a:r>
              <a:rPr b="0" i="0" lang="en-US" sz="1400" u="none" cap="none" strike="noStrike">
                <a:solidFill>
                  <a:srgbClr val="1F2728"/>
                </a:solidFill>
                <a:latin typeface="Roboto"/>
                <a:ea typeface="Roboto"/>
                <a:cs typeface="Roboto"/>
                <a:sym typeface="Roboto"/>
              </a:rPr>
              <a:t>Domain scores, weaknesses, and mitigation steps are stored in normalized relational tables.</a:t>
            </a:r>
            <a:endParaRPr/>
          </a:p>
        </p:txBody>
      </p:sp>
      <p:sp>
        <p:nvSpPr>
          <p:cNvPr id="285" name="Google Shape;285;p22"/>
          <p:cNvSpPr/>
          <p:nvPr/>
        </p:nvSpPr>
        <p:spPr>
          <a:xfrm>
            <a:off x="4591050" y="3276153"/>
            <a:ext cx="4171950" cy="1576982"/>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86" name="Google Shape;286;p22"/>
          <p:cNvSpPr/>
          <p:nvPr/>
        </p:nvSpPr>
        <p:spPr>
          <a:xfrm>
            <a:off x="4591050" y="3276153"/>
            <a:ext cx="4171950" cy="1576685"/>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87" name="Google Shape;287;p22"/>
          <p:cNvSpPr/>
          <p:nvPr/>
        </p:nvSpPr>
        <p:spPr>
          <a:xfrm>
            <a:off x="4591050" y="3276153"/>
            <a:ext cx="4171950" cy="1576685"/>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88" name="Google Shape;288;p22"/>
          <p:cNvSpPr/>
          <p:nvPr/>
        </p:nvSpPr>
        <p:spPr>
          <a:xfrm>
            <a:off x="6524625" y="3276153"/>
            <a:ext cx="304800" cy="30480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89" name="Google Shape;289;p22"/>
          <p:cNvSpPr txBox="1"/>
          <p:nvPr/>
        </p:nvSpPr>
        <p:spPr>
          <a:xfrm>
            <a:off x="6524625" y="3276153"/>
            <a:ext cx="304800" cy="3048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pic>
        <p:nvPicPr>
          <p:cNvPr descr="tmpytztt_73.png" id="290" name="Google Shape;290;p22"/>
          <p:cNvPicPr preferRelativeResize="0"/>
          <p:nvPr/>
        </p:nvPicPr>
        <p:blipFill rotWithShape="1">
          <a:blip r:embed="rId6">
            <a:alphaModFix/>
          </a:blip>
          <a:srcRect b="0" l="0" r="0" t="0"/>
          <a:stretch/>
        </p:blipFill>
        <p:spPr>
          <a:xfrm>
            <a:off x="6524625" y="3276153"/>
            <a:ext cx="304800" cy="304800"/>
          </a:xfrm>
          <a:prstGeom prst="rect">
            <a:avLst/>
          </a:prstGeom>
          <a:noFill/>
          <a:ln>
            <a:noFill/>
          </a:ln>
        </p:spPr>
      </p:pic>
      <p:sp>
        <p:nvSpPr>
          <p:cNvPr id="291" name="Google Shape;291;p22"/>
          <p:cNvSpPr txBox="1"/>
          <p:nvPr/>
        </p:nvSpPr>
        <p:spPr>
          <a:xfrm>
            <a:off x="4591050" y="3695253"/>
            <a:ext cx="4171950" cy="2286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i="0" lang="en-US" sz="1300" u="none" cap="none" strike="noStrike">
                <a:solidFill>
                  <a:srgbClr val="1F2728"/>
                </a:solidFill>
                <a:latin typeface="Roboto"/>
                <a:ea typeface="Roboto"/>
                <a:cs typeface="Roboto"/>
                <a:sym typeface="Roboto"/>
              </a:rPr>
              <a:t>Asynchronous Operation</a:t>
            </a:r>
            <a:endParaRPr/>
          </a:p>
          <a:p>
            <a:pPr indent="0" lvl="0" marL="0" marR="0" rtl="0" algn="ctr">
              <a:lnSpc>
                <a:spcPct val="100000"/>
              </a:lnSpc>
              <a:spcBef>
                <a:spcPts val="0"/>
              </a:spcBef>
              <a:spcAft>
                <a:spcPts val="0"/>
              </a:spcAft>
              <a:buNone/>
            </a:pPr>
            <a:r>
              <a:rPr b="0" i="0" lang="en-US" sz="1400" u="none" cap="none" strike="noStrike">
                <a:solidFill>
                  <a:srgbClr val="1F2728"/>
                </a:solidFill>
                <a:latin typeface="Roboto"/>
                <a:ea typeface="Roboto"/>
                <a:cs typeface="Roboto"/>
                <a:sym typeface="Roboto"/>
              </a:rPr>
              <a:t>Runs as a background task, isolating UI response times from database latency.</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63D297"/>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